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9" r:id="rId3"/>
    <p:sldId id="257" r:id="rId4"/>
    <p:sldId id="269" r:id="rId5"/>
    <p:sldId id="260" r:id="rId6"/>
    <p:sldId id="261" r:id="rId7"/>
    <p:sldId id="262" r:id="rId8"/>
    <p:sldId id="263" r:id="rId9"/>
    <p:sldId id="273" r:id="rId10"/>
    <p:sldId id="272" r:id="rId11"/>
    <p:sldId id="266"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F4E269-EAC9-7C1A-653C-CC8312A4DE1C}" v="7" dt="2024-04-03T00:55:08.751"/>
    <p1510:client id="{347BAE30-7FEE-477E-0CD5-FD0204304BC2}" v="89" dt="2024-04-03T00:08:24.551"/>
    <p1510:client id="{505D7168-402B-28FF-C575-919008DCCC29}" v="19" dt="2024-04-03T01:15:51.083"/>
    <p1510:client id="{578DEEFD-794D-CA32-2082-8341D605F717}" v="744" dt="2024-04-03T01:10:59.899"/>
    <p1510:client id="{5C2B82CB-E64B-E306-4E34-16695B41E878}" v="434" dt="2024-04-03T00:49:32.315"/>
    <p1510:client id="{75B4BD26-DAEA-4BC7-A34E-033E2851BE59}" v="235" dt="2024-04-03T01:16:41.9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83F440-5114-46EB-A6CC-3ACB4EBBE94F}" type="datetimeFigureOut">
              <a:rPr lang="en-CA" smtClean="0"/>
              <a:t>2024-04-02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131372-A243-4A98-8CD7-FB8C3948F2A0}" type="slidenum">
              <a:rPr lang="en-CA" smtClean="0"/>
              <a:t>‹#›</a:t>
            </a:fld>
            <a:endParaRPr lang="en-CA"/>
          </a:p>
        </p:txBody>
      </p:sp>
    </p:spTree>
    <p:extLst>
      <p:ext uri="{BB962C8B-B14F-4D97-AF65-F5344CB8AC3E}">
        <p14:creationId xmlns:p14="http://schemas.microsoft.com/office/powerpoint/2010/main" val="377900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3131372-A243-4A98-8CD7-FB8C3948F2A0}" type="slidenum">
              <a:rPr lang="en-CA" smtClean="0"/>
              <a:t>2</a:t>
            </a:fld>
            <a:endParaRPr lang="en-CA"/>
          </a:p>
        </p:txBody>
      </p:sp>
    </p:spTree>
    <p:extLst>
      <p:ext uri="{BB962C8B-B14F-4D97-AF65-F5344CB8AC3E}">
        <p14:creationId xmlns:p14="http://schemas.microsoft.com/office/powerpoint/2010/main" val="3654637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gi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5.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33515" y="715379"/>
            <a:ext cx="10176151" cy="1097519"/>
          </a:xfrm>
        </p:spPr>
        <p:txBody>
          <a:bodyPr vert="horz" lIns="91440" tIns="45720" rIns="91440" bIns="45720" rtlCol="0" anchor="ctr">
            <a:normAutofit/>
          </a:bodyPr>
          <a:lstStyle/>
          <a:p>
            <a:pPr algn="l"/>
            <a:r>
              <a:rPr lang="en-US" sz="4000" kern="1200">
                <a:solidFill>
                  <a:schemeClr val="tx1"/>
                </a:solidFill>
                <a:latin typeface="+mj-lt"/>
                <a:ea typeface="+mj-ea"/>
                <a:cs typeface="+mj-cs"/>
              </a:rPr>
              <a:t>The Physio Assistant</a:t>
            </a:r>
          </a:p>
        </p:txBody>
      </p:sp>
      <p:sp>
        <p:nvSpPr>
          <p:cNvPr id="23" name="Rectangle 22">
            <a:extLst>
              <a:ext uri="{FF2B5EF4-FFF2-40B4-BE49-F238E27FC236}">
                <a16:creationId xmlns:a16="http://schemas.microsoft.com/office/drawing/2014/main" id="{B444D337-4D9F-40A8-BA84-C0BFA7A8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0478D1D-B50E-41C8-8A55-36A53D44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p:cNvSpPr>
          <p:nvPr/>
        </p:nvSpPr>
        <p:spPr>
          <a:xfrm>
            <a:off x="2247981" y="4620131"/>
            <a:ext cx="7609789" cy="792585"/>
          </a:xfrm>
          <a:prstGeom prst="rect">
            <a:avLst/>
          </a:prstGeom>
        </p:spPr>
        <p:txBody>
          <a:bodyPr vert="horz" lIns="91440" tIns="45720" rIns="91440" bIns="45720" rtlCol="0" anchor="t">
            <a:normAutofit/>
          </a:bodyPr>
          <a:lstStyle/>
          <a:p>
            <a:pPr defTabSz="758952">
              <a:spcAft>
                <a:spcPts val="600"/>
              </a:spcAft>
            </a:pPr>
            <a:r>
              <a:rPr lang="en-US" sz="1494" kern="1200">
                <a:solidFill>
                  <a:schemeClr val="tx1"/>
                </a:solidFill>
                <a:latin typeface="+mn-lt"/>
                <a:ea typeface="+mn-ea"/>
                <a:cs typeface="+mn-cs"/>
              </a:rPr>
              <a:t>Group E3.4</a:t>
            </a:r>
          </a:p>
          <a:p>
            <a:pPr defTabSz="758952">
              <a:spcAft>
                <a:spcPts val="600"/>
              </a:spcAft>
            </a:pPr>
            <a:r>
              <a:rPr lang="en-US" sz="1494" kern="1200">
                <a:solidFill>
                  <a:schemeClr val="tx1"/>
                </a:solidFill>
                <a:latin typeface="+mn-lt"/>
                <a:ea typeface="+mn-ea"/>
                <a:cs typeface="+mn-cs"/>
              </a:rPr>
              <a:t>MCG2101</a:t>
            </a:r>
            <a:endParaRPr lang="en-US"/>
          </a:p>
        </p:txBody>
      </p:sp>
      <p:pic>
        <p:nvPicPr>
          <p:cNvPr id="4" name="Recorded Sound">
            <a:hlinkClick r:id="" action="ppaction://media"/>
            <a:extLst>
              <a:ext uri="{FF2B5EF4-FFF2-40B4-BE49-F238E27FC236}">
                <a16:creationId xmlns:a16="http://schemas.microsoft.com/office/drawing/2014/main" id="{7ECAAEDB-9BBF-997A-7DEB-B656D8596A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39585" y="5568364"/>
            <a:ext cx="454987" cy="454987"/>
          </a:xfrm>
          <a:prstGeom prst="rect">
            <a:avLst/>
          </a:prstGeom>
        </p:spPr>
      </p:pic>
      <p:pic>
        <p:nvPicPr>
          <p:cNvPr id="6" name="Picture 5" descr="A close-up of a machine&#10;&#10;Description automatically generated">
            <a:extLst>
              <a:ext uri="{FF2B5EF4-FFF2-40B4-BE49-F238E27FC236}">
                <a16:creationId xmlns:a16="http://schemas.microsoft.com/office/drawing/2014/main" id="{55FC21D3-D70C-0F5B-596C-439506746509}"/>
              </a:ext>
            </a:extLst>
          </p:cNvPr>
          <p:cNvPicPr>
            <a:picLocks noChangeAspect="1"/>
          </p:cNvPicPr>
          <p:nvPr/>
        </p:nvPicPr>
        <p:blipFill rotWithShape="1">
          <a:blip r:embed="rId5"/>
          <a:srcRect l="64" r="4806"/>
          <a:stretch/>
        </p:blipFill>
        <p:spPr>
          <a:xfrm>
            <a:off x="604816" y="1848572"/>
            <a:ext cx="5334862" cy="2705845"/>
          </a:xfrm>
          <a:prstGeom prst="rect">
            <a:avLst/>
          </a:prstGeom>
        </p:spPr>
      </p:pic>
      <p:pic>
        <p:nvPicPr>
          <p:cNvPr id="5" name="Picture 4" descr="casing assembly-DESKTOP-NLE6A9O.mp4 [video-to-gif output image]">
            <a:extLst>
              <a:ext uri="{FF2B5EF4-FFF2-40B4-BE49-F238E27FC236}">
                <a16:creationId xmlns:a16="http://schemas.microsoft.com/office/drawing/2014/main" id="{B723CC26-9F98-5FB1-DB82-A687AC56B85A}"/>
              </a:ext>
            </a:extLst>
          </p:cNvPr>
          <p:cNvPicPr>
            <a:picLocks noChangeAspect="1"/>
          </p:cNvPicPr>
          <p:nvPr/>
        </p:nvPicPr>
        <p:blipFill>
          <a:blip r:embed="rId6"/>
          <a:stretch>
            <a:fillRect/>
          </a:stretch>
        </p:blipFill>
        <p:spPr>
          <a:xfrm>
            <a:off x="7331324" y="1811788"/>
            <a:ext cx="2523094" cy="2005947"/>
          </a:xfrm>
          <a:prstGeom prst="rect">
            <a:avLst/>
          </a:prstGeom>
        </p:spPr>
      </p:pic>
      <p:pic>
        <p:nvPicPr>
          <p:cNvPr id="8" name="Picture 7" descr="casing assembly-explode.mp4 [video-to-gif output image]">
            <a:extLst>
              <a:ext uri="{FF2B5EF4-FFF2-40B4-BE49-F238E27FC236}">
                <a16:creationId xmlns:a16="http://schemas.microsoft.com/office/drawing/2014/main" id="{7A61C88F-73D9-26F0-C996-BBB81C6B1663}"/>
              </a:ext>
            </a:extLst>
          </p:cNvPr>
          <p:cNvPicPr>
            <a:picLocks noChangeAspect="1"/>
          </p:cNvPicPr>
          <p:nvPr/>
        </p:nvPicPr>
        <p:blipFill>
          <a:blip r:embed="rId7"/>
          <a:stretch>
            <a:fillRect/>
          </a:stretch>
        </p:blipFill>
        <p:spPr>
          <a:xfrm>
            <a:off x="7333990" y="3970135"/>
            <a:ext cx="2534434" cy="1297675"/>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40955-E470-A878-C147-4B769F28E364}"/>
              </a:ext>
            </a:extLst>
          </p:cNvPr>
          <p:cNvSpPr>
            <a:spLocks noGrp="1"/>
          </p:cNvSpPr>
          <p:nvPr>
            <p:ph type="title"/>
          </p:nvPr>
        </p:nvSpPr>
        <p:spPr/>
        <p:txBody>
          <a:bodyPr/>
          <a:lstStyle/>
          <a:p>
            <a:r>
              <a:rPr lang="en-US"/>
              <a:t>Subsystem (Leg Platform and Brace)</a:t>
            </a:r>
          </a:p>
        </p:txBody>
      </p:sp>
      <p:pic>
        <p:nvPicPr>
          <p:cNvPr id="4" name="Content Placeholder 3" descr="A blueprint of a cylinder&#10;&#10;Description automatically generated">
            <a:extLst>
              <a:ext uri="{FF2B5EF4-FFF2-40B4-BE49-F238E27FC236}">
                <a16:creationId xmlns:a16="http://schemas.microsoft.com/office/drawing/2014/main" id="{CD9B1A43-6642-B805-875D-E8E69B7EF4CC}"/>
              </a:ext>
            </a:extLst>
          </p:cNvPr>
          <p:cNvPicPr>
            <a:picLocks noGrp="1" noChangeAspect="1"/>
          </p:cNvPicPr>
          <p:nvPr>
            <p:ph idx="1"/>
          </p:nvPr>
        </p:nvPicPr>
        <p:blipFill>
          <a:blip r:embed="rId2"/>
          <a:stretch>
            <a:fillRect/>
          </a:stretch>
        </p:blipFill>
        <p:spPr>
          <a:xfrm>
            <a:off x="5909164" y="1726650"/>
            <a:ext cx="5443903" cy="3869348"/>
          </a:xfrm>
        </p:spPr>
      </p:pic>
      <p:sp>
        <p:nvSpPr>
          <p:cNvPr id="5" name="TextBox 4">
            <a:extLst>
              <a:ext uri="{FF2B5EF4-FFF2-40B4-BE49-F238E27FC236}">
                <a16:creationId xmlns:a16="http://schemas.microsoft.com/office/drawing/2014/main" id="{EA5DFD6E-397D-9BA2-E2D7-5425EA648A34}"/>
              </a:ext>
            </a:extLst>
          </p:cNvPr>
          <p:cNvSpPr txBox="1"/>
          <p:nvPr/>
        </p:nvSpPr>
        <p:spPr>
          <a:xfrm>
            <a:off x="357554" y="1729153"/>
            <a:ext cx="498230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cs typeface="Segoe UI"/>
              </a:rPr>
              <a:t>The cast is made up of two half cylinders to allow the patient to place his leg inside.</a:t>
            </a:r>
          </a:p>
          <a:p>
            <a:pPr marL="457200" indent="-457200">
              <a:buFont typeface="Arial"/>
              <a:buChar char="•"/>
            </a:pPr>
            <a:r>
              <a:rPr lang="en-US" sz="2800">
                <a:cs typeface="Segoe UI"/>
              </a:rPr>
              <a:t>The half cylinders making up the cask are held together with a fastener attached to the leg platform</a:t>
            </a:r>
          </a:p>
          <a:p>
            <a:pPr marL="228600" indent="-228600">
              <a:buFont typeface="Arial"/>
              <a:buChar char="•"/>
            </a:pPr>
            <a:endParaRPr lang="en-US" sz="2800">
              <a:cs typeface="Arial"/>
            </a:endParaRPr>
          </a:p>
        </p:txBody>
      </p:sp>
      <p:pic>
        <p:nvPicPr>
          <p:cNvPr id="6" name="Picture 5">
            <a:extLst>
              <a:ext uri="{FF2B5EF4-FFF2-40B4-BE49-F238E27FC236}">
                <a16:creationId xmlns:a16="http://schemas.microsoft.com/office/drawing/2014/main" id="{DE9EA8CB-3455-04F1-6A03-1263E40D92C4}"/>
              </a:ext>
            </a:extLst>
          </p:cNvPr>
          <p:cNvPicPr>
            <a:picLocks noChangeAspect="1"/>
          </p:cNvPicPr>
          <p:nvPr/>
        </p:nvPicPr>
        <p:blipFill>
          <a:blip r:embed="rId3"/>
          <a:stretch>
            <a:fillRect/>
          </a:stretch>
        </p:blipFill>
        <p:spPr>
          <a:xfrm>
            <a:off x="10787430" y="277690"/>
            <a:ext cx="1097572" cy="1097572"/>
          </a:xfrm>
          <a:prstGeom prst="rect">
            <a:avLst/>
          </a:prstGeom>
        </p:spPr>
      </p:pic>
    </p:spTree>
    <p:extLst>
      <p:ext uri="{BB962C8B-B14F-4D97-AF65-F5344CB8AC3E}">
        <p14:creationId xmlns:p14="http://schemas.microsoft.com/office/powerpoint/2010/main" val="1776790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AD96FDFD-4E42-4A06-B8B5-768A1DB9C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3EDB93-4FF3-047B-87A5-39AFCA3C50F5}"/>
              </a:ext>
            </a:extLst>
          </p:cNvPr>
          <p:cNvSpPr>
            <a:spLocks noGrp="1"/>
          </p:cNvSpPr>
          <p:nvPr>
            <p:ph type="title"/>
          </p:nvPr>
        </p:nvSpPr>
        <p:spPr>
          <a:xfrm>
            <a:off x="971368" y="371719"/>
            <a:ext cx="6125964" cy="1906863"/>
          </a:xfrm>
        </p:spPr>
        <p:txBody>
          <a:bodyPr anchor="b">
            <a:normAutofit/>
          </a:bodyPr>
          <a:lstStyle/>
          <a:p>
            <a:r>
              <a:rPr lang="en-US">
                <a:ea typeface="+mj-lt"/>
                <a:cs typeface="+mj-lt"/>
              </a:rPr>
              <a:t>Subsystem (ratcheting hinge mechanism)</a:t>
            </a:r>
            <a:endParaRPr lang="en-US"/>
          </a:p>
        </p:txBody>
      </p:sp>
      <p:sp>
        <p:nvSpPr>
          <p:cNvPr id="66" name="Content Placeholder 47">
            <a:extLst>
              <a:ext uri="{FF2B5EF4-FFF2-40B4-BE49-F238E27FC236}">
                <a16:creationId xmlns:a16="http://schemas.microsoft.com/office/drawing/2014/main" id="{DC93E856-F12E-F78D-BDE6-238971D87F40}"/>
              </a:ext>
            </a:extLst>
          </p:cNvPr>
          <p:cNvSpPr>
            <a:spLocks noGrp="1"/>
          </p:cNvSpPr>
          <p:nvPr>
            <p:ph idx="1"/>
          </p:nvPr>
        </p:nvSpPr>
        <p:spPr>
          <a:xfrm>
            <a:off x="971368" y="2711395"/>
            <a:ext cx="4114801" cy="3465568"/>
          </a:xfrm>
        </p:spPr>
        <p:txBody>
          <a:bodyPr vert="horz" lIns="91440" tIns="45720" rIns="91440" bIns="45720" rtlCol="0" anchor="t">
            <a:normAutofit/>
          </a:bodyPr>
          <a:lstStyle/>
          <a:p>
            <a:r>
              <a:rPr lang="en-US" sz="2000">
                <a:ea typeface="+mn-lt"/>
                <a:cs typeface="+mn-lt"/>
              </a:rPr>
              <a:t>Enables finely-tuned adjustments for a variety of physical therapy exercises.</a:t>
            </a:r>
            <a:endParaRPr lang="en-US">
              <a:ea typeface="+mn-lt"/>
              <a:cs typeface="+mn-lt"/>
            </a:endParaRPr>
          </a:p>
          <a:p>
            <a:r>
              <a:rPr lang="en-US" sz="2000">
                <a:ea typeface="+mn-lt"/>
                <a:cs typeface="+mn-lt"/>
              </a:rPr>
              <a:t>Sturdily constructed to hold up against repeated use while facilitating smooth motion.</a:t>
            </a:r>
            <a:endParaRPr lang="en-US">
              <a:ea typeface="+mn-lt"/>
              <a:cs typeface="+mn-lt"/>
            </a:endParaRPr>
          </a:p>
          <a:p>
            <a:r>
              <a:rPr lang="en-US" sz="2000">
                <a:ea typeface="+mn-lt"/>
                <a:cs typeface="+mn-lt"/>
              </a:rPr>
              <a:t>Designed to lock securely, preventing unintended movement for user safety.</a:t>
            </a:r>
            <a:endParaRPr lang="en-US">
              <a:ea typeface="+mn-lt"/>
              <a:cs typeface="+mn-lt"/>
            </a:endParaRPr>
          </a:p>
          <a:p>
            <a:endParaRPr lang="en-US" sz="2000"/>
          </a:p>
          <a:p>
            <a:endParaRPr lang="en-US" sz="2000"/>
          </a:p>
          <a:p>
            <a:endParaRPr lang="en-US" sz="2000"/>
          </a:p>
        </p:txBody>
      </p:sp>
      <p:pic>
        <p:nvPicPr>
          <p:cNvPr id="5" name="Picture 4" descr="A drawing of a machine&#10;&#10;Description automatically generated">
            <a:extLst>
              <a:ext uri="{FF2B5EF4-FFF2-40B4-BE49-F238E27FC236}">
                <a16:creationId xmlns:a16="http://schemas.microsoft.com/office/drawing/2014/main" id="{93ED26DD-224D-9F96-61E2-C4D732D6578C}"/>
              </a:ext>
            </a:extLst>
          </p:cNvPr>
          <p:cNvPicPr>
            <a:picLocks noChangeAspect="1"/>
          </p:cNvPicPr>
          <p:nvPr/>
        </p:nvPicPr>
        <p:blipFill rotWithShape="1">
          <a:blip r:embed="rId4"/>
          <a:srcRect r="30977"/>
          <a:stretch/>
        </p:blipFill>
        <p:spPr>
          <a:xfrm>
            <a:off x="8452968" y="3681465"/>
            <a:ext cx="3747932" cy="3176541"/>
          </a:xfrm>
          <a:custGeom>
            <a:avLst/>
            <a:gdLst/>
            <a:ahLst/>
            <a:cxnLst/>
            <a:rect l="l" t="t" r="r" b="b"/>
            <a:pathLst>
              <a:path w="3747932" h="3176541">
                <a:moveTo>
                  <a:pt x="3239865" y="21"/>
                </a:moveTo>
                <a:cubicBezTo>
                  <a:pt x="3261821" y="112"/>
                  <a:pt x="3278837" y="498"/>
                  <a:pt x="3290337" y="938"/>
                </a:cubicBezTo>
                <a:cubicBezTo>
                  <a:pt x="3401766" y="5376"/>
                  <a:pt x="3510165" y="23128"/>
                  <a:pt x="3616543" y="49449"/>
                </a:cubicBezTo>
                <a:lnTo>
                  <a:pt x="3747932" y="87091"/>
                </a:lnTo>
                <a:lnTo>
                  <a:pt x="3747932" y="3176541"/>
                </a:lnTo>
                <a:lnTo>
                  <a:pt x="401358" y="3176541"/>
                </a:lnTo>
                <a:lnTo>
                  <a:pt x="398780" y="3136258"/>
                </a:lnTo>
                <a:cubicBezTo>
                  <a:pt x="400956" y="3079023"/>
                  <a:pt x="437945" y="3052703"/>
                  <a:pt x="483325" y="3030665"/>
                </a:cubicBezTo>
                <a:cubicBezTo>
                  <a:pt x="498866" y="3023015"/>
                  <a:pt x="520932" y="3023320"/>
                  <a:pt x="526840" y="2999447"/>
                </a:cubicBezTo>
                <a:cubicBezTo>
                  <a:pt x="501352" y="2976798"/>
                  <a:pt x="470270" y="2995161"/>
                  <a:pt x="442916" y="2988735"/>
                </a:cubicBezTo>
                <a:cubicBezTo>
                  <a:pt x="420228" y="2983533"/>
                  <a:pt x="382618" y="2986286"/>
                  <a:pt x="413701" y="2944662"/>
                </a:cubicBezTo>
                <a:cubicBezTo>
                  <a:pt x="422716" y="2932726"/>
                  <a:pt x="412147" y="2923542"/>
                  <a:pt x="400645" y="2922625"/>
                </a:cubicBezTo>
                <a:cubicBezTo>
                  <a:pt x="308644" y="2913137"/>
                  <a:pt x="350915" y="2828968"/>
                  <a:pt x="321386" y="2784590"/>
                </a:cubicBezTo>
                <a:cubicBezTo>
                  <a:pt x="313307" y="2772348"/>
                  <a:pt x="322010" y="2751230"/>
                  <a:pt x="334753" y="2746027"/>
                </a:cubicBezTo>
                <a:cubicBezTo>
                  <a:pt x="416187" y="2711746"/>
                  <a:pt x="427377" y="2630027"/>
                  <a:pt x="466852" y="2559632"/>
                </a:cubicBezTo>
                <a:cubicBezTo>
                  <a:pt x="423957" y="2531782"/>
                  <a:pt x="372673" y="2525661"/>
                  <a:pt x="326361" y="2507602"/>
                </a:cubicBezTo>
                <a:cubicBezTo>
                  <a:pt x="278183" y="2488626"/>
                  <a:pt x="278183" y="2474547"/>
                  <a:pt x="317968" y="2419457"/>
                </a:cubicBezTo>
                <a:cubicBezTo>
                  <a:pt x="214465" y="2407519"/>
                  <a:pt x="214465" y="2407519"/>
                  <a:pt x="246479" y="2320903"/>
                </a:cubicBezTo>
                <a:cubicBezTo>
                  <a:pt x="159758" y="2312945"/>
                  <a:pt x="102570" y="2271933"/>
                  <a:pt x="89205" y="2182255"/>
                </a:cubicBezTo>
                <a:cubicBezTo>
                  <a:pt x="82677" y="2138795"/>
                  <a:pt x="43514" y="2118290"/>
                  <a:pt x="0" y="2089213"/>
                </a:cubicBezTo>
                <a:cubicBezTo>
                  <a:pt x="54081" y="2061053"/>
                  <a:pt x="90759" y="2002290"/>
                  <a:pt x="153855" y="2064423"/>
                </a:cubicBezTo>
                <a:cubicBezTo>
                  <a:pt x="176855" y="2087070"/>
                  <a:pt x="174683" y="2058300"/>
                  <a:pt x="177788" y="2050037"/>
                </a:cubicBezTo>
                <a:cubicBezTo>
                  <a:pt x="185247" y="2029838"/>
                  <a:pt x="169707" y="2016369"/>
                  <a:pt x="159450" y="2001067"/>
                </a:cubicBezTo>
                <a:cubicBezTo>
                  <a:pt x="149504" y="1985763"/>
                  <a:pt x="137691" y="1969543"/>
                  <a:pt x="134895" y="1952400"/>
                </a:cubicBezTo>
                <a:cubicBezTo>
                  <a:pt x="133031" y="1940465"/>
                  <a:pt x="142044" y="1923021"/>
                  <a:pt x="151990" y="1914144"/>
                </a:cubicBezTo>
                <a:cubicBezTo>
                  <a:pt x="204209" y="1867316"/>
                  <a:pt x="173127" y="1762030"/>
                  <a:pt x="271969" y="1748562"/>
                </a:cubicBezTo>
                <a:cubicBezTo>
                  <a:pt x="316415" y="1742443"/>
                  <a:pt x="337860" y="1703878"/>
                  <a:pt x="370497" y="1682760"/>
                </a:cubicBezTo>
                <a:cubicBezTo>
                  <a:pt x="483946" y="1608999"/>
                  <a:pt x="559787" y="1514119"/>
                  <a:pt x="594908" y="1383735"/>
                </a:cubicBezTo>
                <a:cubicBezTo>
                  <a:pt x="604543" y="1347620"/>
                  <a:pt x="641532" y="1318542"/>
                  <a:pt x="665465" y="1286713"/>
                </a:cubicBezTo>
                <a:cubicBezTo>
                  <a:pt x="653963" y="1263452"/>
                  <a:pt x="591178" y="1313647"/>
                  <a:pt x="613246" y="1252435"/>
                </a:cubicBezTo>
                <a:cubicBezTo>
                  <a:pt x="630030" y="1206524"/>
                  <a:pt x="672925" y="1178060"/>
                  <a:pt x="713332" y="1150820"/>
                </a:cubicBezTo>
                <a:cubicBezTo>
                  <a:pt x="759333" y="1119908"/>
                  <a:pt x="810307" y="1095117"/>
                  <a:pt x="831133" y="1037883"/>
                </a:cubicBezTo>
                <a:cubicBezTo>
                  <a:pt x="835485" y="1025640"/>
                  <a:pt x="849470" y="1012785"/>
                  <a:pt x="861903" y="1007887"/>
                </a:cubicBezTo>
                <a:cubicBezTo>
                  <a:pt x="1469751" y="63584"/>
                  <a:pt x="2910527" y="-1353"/>
                  <a:pt x="3239865" y="21"/>
                </a:cubicBezTo>
                <a:close/>
              </a:path>
            </a:pathLst>
          </a:custGeom>
        </p:spPr>
      </p:pic>
      <p:pic>
        <p:nvPicPr>
          <p:cNvPr id="4" name="Content Placeholder 3" descr="A drawing of a machine&#10;&#10;Description automatically generated">
            <a:extLst>
              <a:ext uri="{FF2B5EF4-FFF2-40B4-BE49-F238E27FC236}">
                <a16:creationId xmlns:a16="http://schemas.microsoft.com/office/drawing/2014/main" id="{C2FC65E3-2D32-62E4-E300-1492684FE396}"/>
              </a:ext>
            </a:extLst>
          </p:cNvPr>
          <p:cNvPicPr>
            <a:picLocks noChangeAspect="1"/>
          </p:cNvPicPr>
          <p:nvPr/>
        </p:nvPicPr>
        <p:blipFill rotWithShape="1">
          <a:blip r:embed="rId5"/>
          <a:srcRect t="20089" r="-3" b="-3"/>
          <a:stretch/>
        </p:blipFill>
        <p:spPr>
          <a:xfrm>
            <a:off x="5398276" y="2457970"/>
            <a:ext cx="3458367" cy="3476265"/>
          </a:xfrm>
          <a:custGeom>
            <a:avLst/>
            <a:gdLst/>
            <a:ahLst/>
            <a:cxnLst/>
            <a:rect l="l" t="t" r="r" b="b"/>
            <a:pathLst>
              <a:path w="3458367" h="3476265">
                <a:moveTo>
                  <a:pt x="549716" y="15"/>
                </a:moveTo>
                <a:cubicBezTo>
                  <a:pt x="557611" y="271"/>
                  <a:pt x="565778" y="3856"/>
                  <a:pt x="573176" y="4995"/>
                </a:cubicBezTo>
                <a:cubicBezTo>
                  <a:pt x="736504" y="30493"/>
                  <a:pt x="899830" y="58040"/>
                  <a:pt x="1063336" y="82398"/>
                </a:cubicBezTo>
                <a:cubicBezTo>
                  <a:pt x="1216195" y="105163"/>
                  <a:pt x="1370136" y="110398"/>
                  <a:pt x="1523717" y="122237"/>
                </a:cubicBezTo>
                <a:cubicBezTo>
                  <a:pt x="1709602" y="136580"/>
                  <a:pt x="1895127" y="156841"/>
                  <a:pt x="2079929" y="188711"/>
                </a:cubicBezTo>
                <a:cubicBezTo>
                  <a:pt x="2208244" y="211023"/>
                  <a:pt x="2337823" y="226502"/>
                  <a:pt x="2467943" y="208745"/>
                </a:cubicBezTo>
                <a:cubicBezTo>
                  <a:pt x="2474439" y="207834"/>
                  <a:pt x="2481839" y="204876"/>
                  <a:pt x="2487253" y="207834"/>
                </a:cubicBezTo>
                <a:cubicBezTo>
                  <a:pt x="2550419" y="241073"/>
                  <a:pt x="2619357" y="217168"/>
                  <a:pt x="2684869" y="238113"/>
                </a:cubicBezTo>
                <a:cubicBezTo>
                  <a:pt x="2668085" y="318930"/>
                  <a:pt x="2596077" y="312327"/>
                  <a:pt x="2555471" y="368331"/>
                </a:cubicBezTo>
                <a:cubicBezTo>
                  <a:pt x="2621704" y="390639"/>
                  <a:pt x="2681259" y="413178"/>
                  <a:pt x="2741717" y="430023"/>
                </a:cubicBezTo>
                <a:cubicBezTo>
                  <a:pt x="2805785" y="447780"/>
                  <a:pt x="2860106" y="495816"/>
                  <a:pt x="2922728" y="517216"/>
                </a:cubicBezTo>
                <a:cubicBezTo>
                  <a:pt x="2936085" y="521769"/>
                  <a:pt x="2952146" y="537704"/>
                  <a:pt x="2956838" y="553184"/>
                </a:cubicBezTo>
                <a:cubicBezTo>
                  <a:pt x="2971997" y="603269"/>
                  <a:pt x="3274647" y="743732"/>
                  <a:pt x="3238914" y="788350"/>
                </a:cubicBezTo>
                <a:cubicBezTo>
                  <a:pt x="3224116" y="806791"/>
                  <a:pt x="3204986" y="819994"/>
                  <a:pt x="3184953" y="838207"/>
                </a:cubicBezTo>
                <a:cubicBezTo>
                  <a:pt x="3215093" y="872582"/>
                  <a:pt x="3249020" y="887608"/>
                  <a:pt x="3285115" y="897852"/>
                </a:cubicBezTo>
                <a:cubicBezTo>
                  <a:pt x="3295944" y="901039"/>
                  <a:pt x="3306591" y="907413"/>
                  <a:pt x="3307674" y="922894"/>
                </a:cubicBezTo>
                <a:cubicBezTo>
                  <a:pt x="3308757" y="939056"/>
                  <a:pt x="3297748" y="945429"/>
                  <a:pt x="3288544" y="952944"/>
                </a:cubicBezTo>
                <a:cubicBezTo>
                  <a:pt x="3275731" y="963415"/>
                  <a:pt x="3263278" y="972523"/>
                  <a:pt x="3247036" y="973888"/>
                </a:cubicBezTo>
                <a:cubicBezTo>
                  <a:pt x="3220325" y="975937"/>
                  <a:pt x="3207513" y="1005076"/>
                  <a:pt x="3191993" y="1026930"/>
                </a:cubicBezTo>
                <a:cubicBezTo>
                  <a:pt x="3183330" y="1039224"/>
                  <a:pt x="3178998" y="1064037"/>
                  <a:pt x="3194157" y="1068363"/>
                </a:cubicBezTo>
                <a:cubicBezTo>
                  <a:pt x="3230613" y="1078837"/>
                  <a:pt x="3227725" y="1109114"/>
                  <a:pt x="3226824" y="1143489"/>
                </a:cubicBezTo>
                <a:cubicBezTo>
                  <a:pt x="3225560" y="1186061"/>
                  <a:pt x="3204083" y="1205638"/>
                  <a:pt x="3177734" y="1222030"/>
                </a:cubicBezTo>
                <a:cubicBezTo>
                  <a:pt x="3168711" y="1227720"/>
                  <a:pt x="3155898" y="1227493"/>
                  <a:pt x="3152469" y="1245250"/>
                </a:cubicBezTo>
                <a:cubicBezTo>
                  <a:pt x="3167267" y="1262097"/>
                  <a:pt x="3185314" y="1248439"/>
                  <a:pt x="3201197" y="1253218"/>
                </a:cubicBezTo>
                <a:cubicBezTo>
                  <a:pt x="3214370" y="1257088"/>
                  <a:pt x="3236208" y="1255040"/>
                  <a:pt x="3218160" y="1286000"/>
                </a:cubicBezTo>
                <a:cubicBezTo>
                  <a:pt x="3212926" y="1294878"/>
                  <a:pt x="3219062" y="1301709"/>
                  <a:pt x="3225741" y="1302392"/>
                </a:cubicBezTo>
                <a:cubicBezTo>
                  <a:pt x="3279159" y="1309449"/>
                  <a:pt x="3254615" y="1372054"/>
                  <a:pt x="3271761" y="1405063"/>
                </a:cubicBezTo>
                <a:cubicBezTo>
                  <a:pt x="3276452" y="1414169"/>
                  <a:pt x="3271399" y="1429877"/>
                  <a:pt x="3263999" y="1433747"/>
                </a:cubicBezTo>
                <a:cubicBezTo>
                  <a:pt x="3216716" y="1459245"/>
                  <a:pt x="3210220" y="1520028"/>
                  <a:pt x="3187299" y="1572389"/>
                </a:cubicBezTo>
                <a:cubicBezTo>
                  <a:pt x="3212205" y="1593104"/>
                  <a:pt x="3241982" y="1597657"/>
                  <a:pt x="3268872" y="1611089"/>
                </a:cubicBezTo>
                <a:cubicBezTo>
                  <a:pt x="3296846" y="1625204"/>
                  <a:pt x="3296846" y="1635676"/>
                  <a:pt x="3273746" y="1676653"/>
                </a:cubicBezTo>
                <a:cubicBezTo>
                  <a:pt x="3333842" y="1685532"/>
                  <a:pt x="3333842" y="1685532"/>
                  <a:pt x="3315254" y="1749957"/>
                </a:cubicBezTo>
                <a:cubicBezTo>
                  <a:pt x="3365607" y="1755877"/>
                  <a:pt x="3398812" y="1786382"/>
                  <a:pt x="3406572" y="1853085"/>
                </a:cubicBezTo>
                <a:cubicBezTo>
                  <a:pt x="3410362" y="1885411"/>
                  <a:pt x="3433101" y="1900663"/>
                  <a:pt x="3458367" y="1922291"/>
                </a:cubicBezTo>
                <a:cubicBezTo>
                  <a:pt x="3426966" y="1943236"/>
                  <a:pt x="3405669" y="1986945"/>
                  <a:pt x="3369034" y="1940730"/>
                </a:cubicBezTo>
                <a:cubicBezTo>
                  <a:pt x="3355680" y="1923885"/>
                  <a:pt x="3356941" y="1945284"/>
                  <a:pt x="3355138" y="1951430"/>
                </a:cubicBezTo>
                <a:cubicBezTo>
                  <a:pt x="3350807" y="1966455"/>
                  <a:pt x="3359830" y="1976472"/>
                  <a:pt x="3365786" y="1987854"/>
                </a:cubicBezTo>
                <a:cubicBezTo>
                  <a:pt x="3371561" y="1999237"/>
                  <a:pt x="3378420" y="2011302"/>
                  <a:pt x="3380043" y="2024054"/>
                </a:cubicBezTo>
                <a:cubicBezTo>
                  <a:pt x="3381125" y="2032931"/>
                  <a:pt x="3375892" y="2045905"/>
                  <a:pt x="3370117" y="2052509"/>
                </a:cubicBezTo>
                <a:cubicBezTo>
                  <a:pt x="3339797" y="2087340"/>
                  <a:pt x="3357844" y="2165652"/>
                  <a:pt x="3300454" y="2175670"/>
                </a:cubicBezTo>
                <a:cubicBezTo>
                  <a:pt x="3274647" y="2180221"/>
                  <a:pt x="3262195" y="2208906"/>
                  <a:pt x="3243246" y="2224614"/>
                </a:cubicBezTo>
                <a:cubicBezTo>
                  <a:pt x="3177374" y="2279478"/>
                  <a:pt x="3133338" y="2350051"/>
                  <a:pt x="3112946" y="2447031"/>
                </a:cubicBezTo>
                <a:cubicBezTo>
                  <a:pt x="3107352" y="2473894"/>
                  <a:pt x="3085875" y="2495522"/>
                  <a:pt x="3071979" y="2519197"/>
                </a:cubicBezTo>
                <a:cubicBezTo>
                  <a:pt x="3078657" y="2536499"/>
                  <a:pt x="3115112" y="2499164"/>
                  <a:pt x="3102298" y="2544694"/>
                </a:cubicBezTo>
                <a:cubicBezTo>
                  <a:pt x="3092553" y="2578843"/>
                  <a:pt x="3067647" y="2600014"/>
                  <a:pt x="3044185" y="2620276"/>
                </a:cubicBezTo>
                <a:cubicBezTo>
                  <a:pt x="3017476" y="2643268"/>
                  <a:pt x="2987879" y="2661708"/>
                  <a:pt x="2975787" y="2704279"/>
                </a:cubicBezTo>
                <a:cubicBezTo>
                  <a:pt x="2973260" y="2713386"/>
                  <a:pt x="2965140" y="2722947"/>
                  <a:pt x="2957921" y="2726591"/>
                </a:cubicBezTo>
                <a:cubicBezTo>
                  <a:pt x="2581458" y="3475797"/>
                  <a:pt x="1654740" y="3480805"/>
                  <a:pt x="1547901" y="3475568"/>
                </a:cubicBezTo>
                <a:cubicBezTo>
                  <a:pt x="1418503" y="3468966"/>
                  <a:pt x="1296143" y="3422753"/>
                  <a:pt x="1176132" y="3365156"/>
                </a:cubicBezTo>
                <a:cubicBezTo>
                  <a:pt x="1125418" y="3340797"/>
                  <a:pt x="1078316" y="3306195"/>
                  <a:pt x="1029045" y="3279332"/>
                </a:cubicBezTo>
                <a:cubicBezTo>
                  <a:pt x="961009" y="3242223"/>
                  <a:pt x="908492" y="3171424"/>
                  <a:pt x="840634" y="3141601"/>
                </a:cubicBezTo>
                <a:cubicBezTo>
                  <a:pt x="770793" y="3110867"/>
                  <a:pt x="711057" y="3054638"/>
                  <a:pt x="639229" y="3030734"/>
                </a:cubicBezTo>
                <a:cubicBezTo>
                  <a:pt x="601330" y="3017985"/>
                  <a:pt x="564695" y="2994993"/>
                  <a:pt x="570649" y="2929200"/>
                </a:cubicBezTo>
                <a:cubicBezTo>
                  <a:pt x="572274" y="2910532"/>
                  <a:pt x="562349" y="2895282"/>
                  <a:pt x="546647" y="2900745"/>
                </a:cubicBezTo>
                <a:cubicBezTo>
                  <a:pt x="516690" y="2910989"/>
                  <a:pt x="503154" y="2883898"/>
                  <a:pt x="486550" y="2863636"/>
                </a:cubicBezTo>
                <a:cubicBezTo>
                  <a:pt x="456953" y="2827667"/>
                  <a:pt x="428801" y="2789422"/>
                  <a:pt x="381697" y="2783503"/>
                </a:cubicBezTo>
                <a:cubicBezTo>
                  <a:pt x="390720" y="2755272"/>
                  <a:pt x="406060" y="2759371"/>
                  <a:pt x="420137" y="2765290"/>
                </a:cubicBezTo>
                <a:cubicBezTo>
                  <a:pt x="457133" y="2780772"/>
                  <a:pt x="493769" y="2798300"/>
                  <a:pt x="530765" y="2813781"/>
                </a:cubicBezTo>
                <a:cubicBezTo>
                  <a:pt x="554948" y="2823799"/>
                  <a:pt x="578952" y="2837912"/>
                  <a:pt x="611257" y="2826755"/>
                </a:cubicBezTo>
                <a:cubicBezTo>
                  <a:pt x="583463" y="2769843"/>
                  <a:pt x="536180" y="2759598"/>
                  <a:pt x="497920" y="2742071"/>
                </a:cubicBezTo>
                <a:cubicBezTo>
                  <a:pt x="450096" y="2719988"/>
                  <a:pt x="421942" y="2678326"/>
                  <a:pt x="388193" y="2631885"/>
                </a:cubicBezTo>
                <a:cubicBezTo>
                  <a:pt x="423386" y="2620730"/>
                  <a:pt x="445223" y="2654879"/>
                  <a:pt x="472834" y="2653056"/>
                </a:cubicBezTo>
                <a:cubicBezTo>
                  <a:pt x="474279" y="2647140"/>
                  <a:pt x="476804" y="2638488"/>
                  <a:pt x="476444" y="2638259"/>
                </a:cubicBezTo>
                <a:cubicBezTo>
                  <a:pt x="431326" y="2612763"/>
                  <a:pt x="410211" y="2564956"/>
                  <a:pt x="403173" y="2507131"/>
                </a:cubicBezTo>
                <a:cubicBezTo>
                  <a:pt x="399563" y="2477310"/>
                  <a:pt x="383140" y="2467976"/>
                  <a:pt x="366897" y="2454316"/>
                </a:cubicBezTo>
                <a:cubicBezTo>
                  <a:pt x="310230" y="2405826"/>
                  <a:pt x="250314" y="2361890"/>
                  <a:pt x="203752" y="2295188"/>
                </a:cubicBezTo>
                <a:cubicBezTo>
                  <a:pt x="257532" y="2304066"/>
                  <a:pt x="300665" y="2347547"/>
                  <a:pt x="358597" y="2366215"/>
                </a:cubicBezTo>
                <a:cubicBezTo>
                  <a:pt x="312577" y="2292910"/>
                  <a:pt x="253020" y="2255803"/>
                  <a:pt x="198698" y="2211409"/>
                </a:cubicBezTo>
                <a:cubicBezTo>
                  <a:pt x="173974" y="2191149"/>
                  <a:pt x="151055" y="2165197"/>
                  <a:pt x="121097" y="2154269"/>
                </a:cubicBezTo>
                <a:cubicBezTo>
                  <a:pt x="110448" y="2150400"/>
                  <a:pt x="92943" y="2142204"/>
                  <a:pt x="101425" y="2120577"/>
                </a:cubicBezTo>
                <a:cubicBezTo>
                  <a:pt x="108643" y="2102593"/>
                  <a:pt x="122900" y="2108055"/>
                  <a:pt x="135895" y="2113292"/>
                </a:cubicBezTo>
                <a:cubicBezTo>
                  <a:pt x="167116" y="2126269"/>
                  <a:pt x="199421" y="2126495"/>
                  <a:pt x="241652" y="2126269"/>
                </a:cubicBezTo>
                <a:cubicBezTo>
                  <a:pt x="206279" y="2066851"/>
                  <a:pt x="141489" y="2084608"/>
                  <a:pt x="111170" y="2022231"/>
                </a:cubicBezTo>
                <a:cubicBezTo>
                  <a:pt x="149069" y="2011302"/>
                  <a:pt x="178305" y="2033841"/>
                  <a:pt x="208987" y="2038166"/>
                </a:cubicBezTo>
                <a:cubicBezTo>
                  <a:pt x="236777" y="2042036"/>
                  <a:pt x="243636" y="2031565"/>
                  <a:pt x="237139" y="1997188"/>
                </a:cubicBezTo>
                <a:cubicBezTo>
                  <a:pt x="227034" y="1943690"/>
                  <a:pt x="242193" y="1916371"/>
                  <a:pt x="282618" y="1930941"/>
                </a:cubicBezTo>
                <a:cubicBezTo>
                  <a:pt x="320155" y="1944601"/>
                  <a:pt x="324125" y="1924568"/>
                  <a:pt x="314019" y="1894062"/>
                </a:cubicBezTo>
                <a:cubicBezTo>
                  <a:pt x="299582" y="1849671"/>
                  <a:pt x="316004" y="1815295"/>
                  <a:pt x="327194" y="1777960"/>
                </a:cubicBezTo>
                <a:cubicBezTo>
                  <a:pt x="344339" y="1721045"/>
                  <a:pt x="337121" y="1693272"/>
                  <a:pt x="300123" y="1650929"/>
                </a:cubicBezTo>
                <a:cubicBezTo>
                  <a:pt x="279370" y="1627251"/>
                  <a:pt x="256992" y="1607219"/>
                  <a:pt x="226852" y="1586731"/>
                </a:cubicBezTo>
                <a:cubicBezTo>
                  <a:pt x="296334" y="1575576"/>
                  <a:pt x="223423" y="1538013"/>
                  <a:pt x="247968" y="1514564"/>
                </a:cubicBezTo>
                <a:cubicBezTo>
                  <a:pt x="297056" y="1505003"/>
                  <a:pt x="337121" y="1579673"/>
                  <a:pt x="403895" y="1558274"/>
                </a:cubicBezTo>
                <a:cubicBezTo>
                  <a:pt x="321420" y="1493619"/>
                  <a:pt x="230281" y="1472448"/>
                  <a:pt x="170546" y="1386396"/>
                </a:cubicBezTo>
                <a:cubicBezTo>
                  <a:pt x="184261" y="1366817"/>
                  <a:pt x="197977" y="1385030"/>
                  <a:pt x="209707" y="1377746"/>
                </a:cubicBezTo>
                <a:cubicBezTo>
                  <a:pt x="209346" y="1373192"/>
                  <a:pt x="210250" y="1366362"/>
                  <a:pt x="208083" y="1364314"/>
                </a:cubicBezTo>
                <a:cubicBezTo>
                  <a:pt x="163508" y="1317416"/>
                  <a:pt x="162784" y="1316279"/>
                  <a:pt x="210610" y="1281675"/>
                </a:cubicBezTo>
                <a:cubicBezTo>
                  <a:pt x="227394" y="1269609"/>
                  <a:pt x="225950" y="1258909"/>
                  <a:pt x="217108" y="1243657"/>
                </a:cubicBezTo>
                <a:cubicBezTo>
                  <a:pt x="210790" y="1232957"/>
                  <a:pt x="203211" y="1223395"/>
                  <a:pt x="206820" y="1199947"/>
                </a:cubicBezTo>
                <a:cubicBezTo>
                  <a:pt x="232988" y="1229998"/>
                  <a:pt x="359499" y="1220208"/>
                  <a:pt x="381877" y="1217021"/>
                </a:cubicBezTo>
                <a:cubicBezTo>
                  <a:pt x="406963" y="1213607"/>
                  <a:pt x="431688" y="1199037"/>
                  <a:pt x="458035" y="1207003"/>
                </a:cubicBezTo>
                <a:cubicBezTo>
                  <a:pt x="479150" y="1213381"/>
                  <a:pt x="576966" y="1275073"/>
                  <a:pt x="590863" y="1204273"/>
                </a:cubicBezTo>
                <a:cubicBezTo>
                  <a:pt x="591585" y="1200858"/>
                  <a:pt x="631107" y="1208826"/>
                  <a:pt x="652403" y="1212696"/>
                </a:cubicBezTo>
                <a:cubicBezTo>
                  <a:pt x="671172" y="1215883"/>
                  <a:pt x="692288" y="1229998"/>
                  <a:pt x="704920" y="1201769"/>
                </a:cubicBezTo>
                <a:cubicBezTo>
                  <a:pt x="712320" y="1185150"/>
                  <a:pt x="681820" y="1153051"/>
                  <a:pt x="654569" y="1150320"/>
                </a:cubicBezTo>
                <a:cubicBezTo>
                  <a:pt x="630926" y="1147814"/>
                  <a:pt x="606202" y="1144172"/>
                  <a:pt x="583643" y="1151001"/>
                </a:cubicBezTo>
                <a:cubicBezTo>
                  <a:pt x="555852" y="1159198"/>
                  <a:pt x="540873" y="1145995"/>
                  <a:pt x="533111" y="1117538"/>
                </a:cubicBezTo>
                <a:cubicBezTo>
                  <a:pt x="524450" y="1086122"/>
                  <a:pt x="507845" y="1071550"/>
                  <a:pt x="484926" y="1056980"/>
                </a:cubicBezTo>
                <a:cubicBezTo>
                  <a:pt x="429340" y="1021696"/>
                  <a:pt x="375921" y="980946"/>
                  <a:pt x="314922" y="960456"/>
                </a:cubicBezTo>
                <a:cubicBezTo>
                  <a:pt x="302830" y="956358"/>
                  <a:pt x="289476" y="950894"/>
                  <a:pt x="283881" y="923805"/>
                </a:cubicBezTo>
                <a:cubicBezTo>
                  <a:pt x="449013" y="964326"/>
                  <a:pt x="599526" y="1069958"/>
                  <a:pt x="769890" y="1063811"/>
                </a:cubicBezTo>
                <a:cubicBezTo>
                  <a:pt x="723329" y="1030346"/>
                  <a:pt x="669369" y="1028524"/>
                  <a:pt x="619738" y="1005076"/>
                </a:cubicBezTo>
                <a:cubicBezTo>
                  <a:pt x="654930" y="987546"/>
                  <a:pt x="687956" y="1005759"/>
                  <a:pt x="721344" y="1015777"/>
                </a:cubicBezTo>
                <a:cubicBezTo>
                  <a:pt x="749317" y="1023970"/>
                  <a:pt x="774583" y="1025337"/>
                  <a:pt x="777650" y="976393"/>
                </a:cubicBezTo>
                <a:cubicBezTo>
                  <a:pt x="776566" y="973205"/>
                  <a:pt x="776747" y="969107"/>
                  <a:pt x="776929" y="965238"/>
                </a:cubicBezTo>
                <a:cubicBezTo>
                  <a:pt x="767542" y="944976"/>
                  <a:pt x="752926" y="934504"/>
                  <a:pt x="735601" y="928584"/>
                </a:cubicBezTo>
                <a:cubicBezTo>
                  <a:pt x="725133" y="924942"/>
                  <a:pt x="711237" y="919478"/>
                  <a:pt x="711416" y="904909"/>
                </a:cubicBezTo>
                <a:cubicBezTo>
                  <a:pt x="711958" y="850955"/>
                  <a:pt x="678571" y="835246"/>
                  <a:pt x="645185" y="819539"/>
                </a:cubicBezTo>
                <a:cubicBezTo>
                  <a:pt x="663773" y="792676"/>
                  <a:pt x="678391" y="812481"/>
                  <a:pt x="692468" y="810433"/>
                </a:cubicBezTo>
                <a:cubicBezTo>
                  <a:pt x="701672" y="809067"/>
                  <a:pt x="709973" y="806563"/>
                  <a:pt x="709973" y="792676"/>
                </a:cubicBezTo>
                <a:cubicBezTo>
                  <a:pt x="710154" y="781065"/>
                  <a:pt x="705822" y="767861"/>
                  <a:pt x="696799" y="767635"/>
                </a:cubicBezTo>
                <a:cubicBezTo>
                  <a:pt x="640312" y="765585"/>
                  <a:pt x="609090" y="690914"/>
                  <a:pt x="550437" y="690687"/>
                </a:cubicBezTo>
                <a:cubicBezTo>
                  <a:pt x="515425" y="690687"/>
                  <a:pt x="568666" y="648572"/>
                  <a:pt x="539068" y="631042"/>
                </a:cubicBezTo>
                <a:cubicBezTo>
                  <a:pt x="532570" y="627171"/>
                  <a:pt x="556032" y="621254"/>
                  <a:pt x="566500" y="622164"/>
                </a:cubicBezTo>
                <a:cubicBezTo>
                  <a:pt x="576786" y="623074"/>
                  <a:pt x="585990" y="634229"/>
                  <a:pt x="598443" y="626261"/>
                </a:cubicBezTo>
                <a:cubicBezTo>
                  <a:pt x="605300" y="597806"/>
                  <a:pt x="587615" y="587332"/>
                  <a:pt x="572996" y="579365"/>
                </a:cubicBezTo>
                <a:cubicBezTo>
                  <a:pt x="539247" y="560925"/>
                  <a:pt x="506402" y="538615"/>
                  <a:pt x="469405" y="532013"/>
                </a:cubicBezTo>
                <a:cubicBezTo>
                  <a:pt x="456232" y="529737"/>
                  <a:pt x="488355" y="499231"/>
                  <a:pt x="494671" y="488532"/>
                </a:cubicBezTo>
                <a:cubicBezTo>
                  <a:pt x="345782" y="376071"/>
                  <a:pt x="166756" y="381762"/>
                  <a:pt x="0" y="290928"/>
                </a:cubicBezTo>
                <a:cubicBezTo>
                  <a:pt x="36817" y="273173"/>
                  <a:pt x="63887" y="286148"/>
                  <a:pt x="88973" y="288880"/>
                </a:cubicBezTo>
                <a:cubicBezTo>
                  <a:pt x="151595" y="295708"/>
                  <a:pt x="213498" y="309822"/>
                  <a:pt x="275940" y="318246"/>
                </a:cubicBezTo>
                <a:cubicBezTo>
                  <a:pt x="306620" y="322344"/>
                  <a:pt x="335134" y="337824"/>
                  <a:pt x="369424" y="313239"/>
                </a:cubicBezTo>
                <a:cubicBezTo>
                  <a:pt x="392343" y="296847"/>
                  <a:pt x="428980" y="314604"/>
                  <a:pt x="457133" y="329174"/>
                </a:cubicBezTo>
                <a:cubicBezTo>
                  <a:pt x="480414" y="341238"/>
                  <a:pt x="502612" y="344425"/>
                  <a:pt x="533474" y="329174"/>
                </a:cubicBezTo>
                <a:cubicBezTo>
                  <a:pt x="505501" y="319841"/>
                  <a:pt x="484023" y="311645"/>
                  <a:pt x="462006" y="305953"/>
                </a:cubicBezTo>
                <a:cubicBezTo>
                  <a:pt x="444501" y="301400"/>
                  <a:pt x="486189" y="282960"/>
                  <a:pt x="507484" y="285237"/>
                </a:cubicBezTo>
                <a:cubicBezTo>
                  <a:pt x="537263" y="288423"/>
                  <a:pt x="520479" y="276586"/>
                  <a:pt x="515425" y="260195"/>
                </a:cubicBezTo>
                <a:cubicBezTo>
                  <a:pt x="510012" y="242665"/>
                  <a:pt x="526074" y="237203"/>
                  <a:pt x="536180" y="240844"/>
                </a:cubicBezTo>
                <a:cubicBezTo>
                  <a:pt x="574980" y="255187"/>
                  <a:pt x="613602" y="229917"/>
                  <a:pt x="653668" y="250407"/>
                </a:cubicBezTo>
                <a:cubicBezTo>
                  <a:pt x="643561" y="199867"/>
                  <a:pt x="621723" y="177784"/>
                  <a:pt x="576064" y="170726"/>
                </a:cubicBezTo>
                <a:cubicBezTo>
                  <a:pt x="558919" y="167996"/>
                  <a:pt x="541053" y="172093"/>
                  <a:pt x="526254" y="157522"/>
                </a:cubicBezTo>
                <a:cubicBezTo>
                  <a:pt x="517771" y="149101"/>
                  <a:pt x="508207" y="139084"/>
                  <a:pt x="514884" y="123603"/>
                </a:cubicBezTo>
                <a:cubicBezTo>
                  <a:pt x="519577" y="112674"/>
                  <a:pt x="529684" y="112674"/>
                  <a:pt x="537985" y="116318"/>
                </a:cubicBezTo>
                <a:cubicBezTo>
                  <a:pt x="575162" y="132483"/>
                  <a:pt x="613963" y="138400"/>
                  <a:pt x="652764" y="144320"/>
                </a:cubicBezTo>
                <a:cubicBezTo>
                  <a:pt x="658720" y="145230"/>
                  <a:pt x="665397" y="148191"/>
                  <a:pt x="672075" y="133164"/>
                </a:cubicBezTo>
                <a:cubicBezTo>
                  <a:pt x="599526" y="108805"/>
                  <a:pt x="530585" y="74202"/>
                  <a:pt x="456051" y="60770"/>
                </a:cubicBezTo>
                <a:cubicBezTo>
                  <a:pt x="457133" y="54397"/>
                  <a:pt x="458215" y="48022"/>
                  <a:pt x="459299" y="41649"/>
                </a:cubicBezTo>
                <a:cubicBezTo>
                  <a:pt x="517591" y="50753"/>
                  <a:pt x="575884" y="59859"/>
                  <a:pt x="649515" y="71243"/>
                </a:cubicBezTo>
                <a:cubicBezTo>
                  <a:pt x="604218" y="35045"/>
                  <a:pt x="561446" y="47111"/>
                  <a:pt x="527879" y="15013"/>
                </a:cubicBezTo>
                <a:cubicBezTo>
                  <a:pt x="534195" y="2833"/>
                  <a:pt x="541820" y="-241"/>
                  <a:pt x="549716" y="15"/>
                </a:cubicBezTo>
                <a:close/>
              </a:path>
            </a:pathLst>
          </a:custGeom>
        </p:spPr>
      </p:pic>
      <p:pic>
        <p:nvPicPr>
          <p:cNvPr id="44" name="Content Placeholder 43" descr="A drawing of a machine&#10;&#10;Description automatically generated">
            <a:extLst>
              <a:ext uri="{FF2B5EF4-FFF2-40B4-BE49-F238E27FC236}">
                <a16:creationId xmlns:a16="http://schemas.microsoft.com/office/drawing/2014/main" id="{45573435-277B-364D-0792-9B568D1FF725}"/>
              </a:ext>
            </a:extLst>
          </p:cNvPr>
          <p:cNvPicPr>
            <a:picLocks noChangeAspect="1"/>
          </p:cNvPicPr>
          <p:nvPr/>
        </p:nvPicPr>
        <p:blipFill rotWithShape="1">
          <a:blip r:embed="rId6"/>
          <a:srcRect l="22492" r="26276" b="-165"/>
          <a:stretch/>
        </p:blipFill>
        <p:spPr>
          <a:xfrm>
            <a:off x="6638963" y="-5"/>
            <a:ext cx="5563303" cy="3437722"/>
          </a:xfrm>
          <a:custGeom>
            <a:avLst/>
            <a:gdLst/>
            <a:ahLst/>
            <a:cxnLst/>
            <a:rect l="l" t="t" r="r" b="b"/>
            <a:pathLst>
              <a:path w="4579876" h="3536502">
                <a:moveTo>
                  <a:pt x="457312" y="0"/>
                </a:moveTo>
                <a:lnTo>
                  <a:pt x="4579876" y="0"/>
                </a:lnTo>
                <a:lnTo>
                  <a:pt x="4579876" y="3057029"/>
                </a:lnTo>
                <a:lnTo>
                  <a:pt x="4508441" y="3086568"/>
                </a:lnTo>
                <a:cubicBezTo>
                  <a:pt x="4391572" y="3126663"/>
                  <a:pt x="4301124" y="3221848"/>
                  <a:pt x="4183947" y="3271738"/>
                </a:cubicBezTo>
                <a:cubicBezTo>
                  <a:pt x="4099090" y="3307854"/>
                  <a:pt x="4017967" y="3354374"/>
                  <a:pt x="3930625" y="3387123"/>
                </a:cubicBezTo>
                <a:cubicBezTo>
                  <a:pt x="3723932" y="3464557"/>
                  <a:pt x="3513195" y="3526689"/>
                  <a:pt x="3290337" y="3535564"/>
                </a:cubicBezTo>
                <a:cubicBezTo>
                  <a:pt x="3106332" y="3542605"/>
                  <a:pt x="1510274" y="3535872"/>
                  <a:pt x="861903" y="2528615"/>
                </a:cubicBezTo>
                <a:cubicBezTo>
                  <a:pt x="849470" y="2523717"/>
                  <a:pt x="835485" y="2510862"/>
                  <a:pt x="831133" y="2498619"/>
                </a:cubicBezTo>
                <a:cubicBezTo>
                  <a:pt x="810307" y="2441385"/>
                  <a:pt x="759333" y="2416594"/>
                  <a:pt x="713333" y="2385682"/>
                </a:cubicBezTo>
                <a:cubicBezTo>
                  <a:pt x="672925" y="2358442"/>
                  <a:pt x="630030" y="2329978"/>
                  <a:pt x="613246" y="2284067"/>
                </a:cubicBezTo>
                <a:cubicBezTo>
                  <a:pt x="591179" y="2222855"/>
                  <a:pt x="653963" y="2273050"/>
                  <a:pt x="665465" y="2249789"/>
                </a:cubicBezTo>
                <a:cubicBezTo>
                  <a:pt x="641532" y="2217960"/>
                  <a:pt x="604543" y="2188882"/>
                  <a:pt x="594908" y="2152767"/>
                </a:cubicBezTo>
                <a:cubicBezTo>
                  <a:pt x="559787" y="2022383"/>
                  <a:pt x="483946" y="1927503"/>
                  <a:pt x="370497" y="1853742"/>
                </a:cubicBezTo>
                <a:cubicBezTo>
                  <a:pt x="337861" y="1832624"/>
                  <a:pt x="316415" y="1794059"/>
                  <a:pt x="271969" y="1787940"/>
                </a:cubicBezTo>
                <a:cubicBezTo>
                  <a:pt x="173127" y="1774472"/>
                  <a:pt x="204209" y="1669186"/>
                  <a:pt x="151990" y="1622358"/>
                </a:cubicBezTo>
                <a:cubicBezTo>
                  <a:pt x="142044" y="1613481"/>
                  <a:pt x="133031" y="1596037"/>
                  <a:pt x="134895" y="1584102"/>
                </a:cubicBezTo>
                <a:cubicBezTo>
                  <a:pt x="137691" y="1566959"/>
                  <a:pt x="149504" y="1550739"/>
                  <a:pt x="159450" y="1535435"/>
                </a:cubicBezTo>
                <a:cubicBezTo>
                  <a:pt x="169708" y="1520133"/>
                  <a:pt x="185247" y="1506664"/>
                  <a:pt x="177788" y="1486465"/>
                </a:cubicBezTo>
                <a:cubicBezTo>
                  <a:pt x="174683" y="1478202"/>
                  <a:pt x="176855" y="1449432"/>
                  <a:pt x="153856" y="1472079"/>
                </a:cubicBezTo>
                <a:cubicBezTo>
                  <a:pt x="90760" y="1534212"/>
                  <a:pt x="54082" y="1475449"/>
                  <a:pt x="0" y="1447289"/>
                </a:cubicBezTo>
                <a:cubicBezTo>
                  <a:pt x="43515" y="1418212"/>
                  <a:pt x="82677" y="1397707"/>
                  <a:pt x="89205" y="1354247"/>
                </a:cubicBezTo>
                <a:cubicBezTo>
                  <a:pt x="102570" y="1264569"/>
                  <a:pt x="159758" y="1223557"/>
                  <a:pt x="246479" y="1215599"/>
                </a:cubicBezTo>
                <a:cubicBezTo>
                  <a:pt x="214465" y="1128983"/>
                  <a:pt x="214465" y="1128983"/>
                  <a:pt x="317968" y="1117045"/>
                </a:cubicBezTo>
                <a:cubicBezTo>
                  <a:pt x="278183" y="1061955"/>
                  <a:pt x="278183" y="1047876"/>
                  <a:pt x="326362" y="1028900"/>
                </a:cubicBezTo>
                <a:cubicBezTo>
                  <a:pt x="372673" y="1010841"/>
                  <a:pt x="423957" y="1004720"/>
                  <a:pt x="466852" y="976870"/>
                </a:cubicBezTo>
                <a:cubicBezTo>
                  <a:pt x="427377" y="906475"/>
                  <a:pt x="416188" y="824756"/>
                  <a:pt x="334754" y="790475"/>
                </a:cubicBezTo>
                <a:cubicBezTo>
                  <a:pt x="322010" y="785272"/>
                  <a:pt x="313307" y="764154"/>
                  <a:pt x="321386" y="751912"/>
                </a:cubicBezTo>
                <a:cubicBezTo>
                  <a:pt x="350915" y="707534"/>
                  <a:pt x="308644" y="623365"/>
                  <a:pt x="400645" y="613877"/>
                </a:cubicBezTo>
                <a:cubicBezTo>
                  <a:pt x="412147" y="612959"/>
                  <a:pt x="422716" y="603776"/>
                  <a:pt x="413701" y="591839"/>
                </a:cubicBezTo>
                <a:cubicBezTo>
                  <a:pt x="382618" y="550216"/>
                  <a:pt x="420228" y="552969"/>
                  <a:pt x="442917" y="547767"/>
                </a:cubicBezTo>
                <a:cubicBezTo>
                  <a:pt x="470271" y="541341"/>
                  <a:pt x="501353" y="559703"/>
                  <a:pt x="526840" y="537055"/>
                </a:cubicBezTo>
                <a:cubicBezTo>
                  <a:pt x="520932" y="513181"/>
                  <a:pt x="498866" y="513487"/>
                  <a:pt x="483325" y="505836"/>
                </a:cubicBezTo>
                <a:cubicBezTo>
                  <a:pt x="437946" y="483799"/>
                  <a:pt x="400956" y="457479"/>
                  <a:pt x="398780" y="400243"/>
                </a:cubicBezTo>
                <a:cubicBezTo>
                  <a:pt x="397229" y="354028"/>
                  <a:pt x="392255" y="313323"/>
                  <a:pt x="455041" y="299242"/>
                </a:cubicBezTo>
                <a:cubicBezTo>
                  <a:pt x="481149" y="293426"/>
                  <a:pt x="473687" y="260067"/>
                  <a:pt x="458769" y="243538"/>
                </a:cubicBezTo>
                <a:cubicBezTo>
                  <a:pt x="432038" y="214157"/>
                  <a:pt x="409972" y="174981"/>
                  <a:pt x="363969" y="172227"/>
                </a:cubicBezTo>
                <a:cubicBezTo>
                  <a:pt x="335995" y="170391"/>
                  <a:pt x="314549" y="158146"/>
                  <a:pt x="292481" y="144069"/>
                </a:cubicBezTo>
                <a:cubicBezTo>
                  <a:pt x="276630" y="133966"/>
                  <a:pt x="257670" y="125398"/>
                  <a:pt x="259534" y="103668"/>
                </a:cubicBezTo>
                <a:cubicBezTo>
                  <a:pt x="261399" y="82855"/>
                  <a:pt x="279736" y="74286"/>
                  <a:pt x="298387" y="70001"/>
                </a:cubicBezTo>
                <a:cubicBezTo>
                  <a:pt x="345011" y="59672"/>
                  <a:pt x="389535" y="45726"/>
                  <a:pt x="430782" y="19902"/>
                </a:cubicBezTo>
                <a:close/>
              </a:path>
            </a:pathLst>
          </a:custGeom>
        </p:spPr>
      </p:pic>
      <p:pic>
        <p:nvPicPr>
          <p:cNvPr id="6" name="hinge audio">
            <a:hlinkClick r:id="" action="ppaction://media"/>
            <a:extLst>
              <a:ext uri="{FF2B5EF4-FFF2-40B4-BE49-F238E27FC236}">
                <a16:creationId xmlns:a16="http://schemas.microsoft.com/office/drawing/2014/main" id="{2EFAEC65-9C0D-FF7F-FE28-7AE70DFC8CF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69943" y="5944861"/>
            <a:ext cx="730250" cy="730250"/>
          </a:xfrm>
          <a:prstGeom prst="rect">
            <a:avLst/>
          </a:prstGeom>
        </p:spPr>
      </p:pic>
    </p:spTree>
    <p:extLst>
      <p:ext uri="{BB962C8B-B14F-4D97-AF65-F5344CB8AC3E}">
        <p14:creationId xmlns:p14="http://schemas.microsoft.com/office/powerpoint/2010/main" val="29971311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913"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F340-ECD1-3898-E1A1-0F568DE49026}"/>
              </a:ext>
            </a:extLst>
          </p:cNvPr>
          <p:cNvSpPr>
            <a:spLocks noGrp="1"/>
          </p:cNvSpPr>
          <p:nvPr>
            <p:ph type="title"/>
          </p:nvPr>
        </p:nvSpPr>
        <p:spPr/>
        <p:txBody>
          <a:bodyPr/>
          <a:lstStyle/>
          <a:p>
            <a:r>
              <a:rPr lang="en-US">
                <a:ea typeface="+mj-lt"/>
                <a:cs typeface="+mj-lt"/>
              </a:rPr>
              <a:t>Subsystem (Spool casing)</a:t>
            </a:r>
            <a:endParaRPr lang="en-US"/>
          </a:p>
        </p:txBody>
      </p:sp>
      <p:sp>
        <p:nvSpPr>
          <p:cNvPr id="3" name="Content Placeholder 2">
            <a:extLst>
              <a:ext uri="{FF2B5EF4-FFF2-40B4-BE49-F238E27FC236}">
                <a16:creationId xmlns:a16="http://schemas.microsoft.com/office/drawing/2014/main" id="{2E8B6717-CFC5-C478-0529-3CD284296678}"/>
              </a:ext>
            </a:extLst>
          </p:cNvPr>
          <p:cNvSpPr>
            <a:spLocks noGrp="1"/>
          </p:cNvSpPr>
          <p:nvPr>
            <p:ph idx="1"/>
          </p:nvPr>
        </p:nvSpPr>
        <p:spPr>
          <a:xfrm>
            <a:off x="838200" y="1825625"/>
            <a:ext cx="6095260" cy="4351338"/>
          </a:xfrm>
        </p:spPr>
        <p:txBody>
          <a:bodyPr vert="horz" lIns="91440" tIns="45720" rIns="91440" bIns="45720" rtlCol="0" anchor="t">
            <a:normAutofit/>
          </a:bodyPr>
          <a:lstStyle/>
          <a:p>
            <a:r>
              <a:rPr lang="en-US"/>
              <a:t>Holds spool and hinge subassemblies together.</a:t>
            </a:r>
          </a:p>
          <a:p>
            <a:r>
              <a:rPr lang="en-US"/>
              <a:t>Both spools stationary rods hold together both halves of the casing as structural members of the casing. </a:t>
            </a:r>
          </a:p>
          <a:p>
            <a:r>
              <a:rPr lang="en-US"/>
              <a:t>Dowel pins are installed through the spool’s guide rods to secure casing and spools</a:t>
            </a:r>
          </a:p>
          <a:p>
            <a:endParaRPr lang="en-US"/>
          </a:p>
          <a:p>
            <a:endParaRPr lang="en-US"/>
          </a:p>
        </p:txBody>
      </p:sp>
      <p:pic>
        <p:nvPicPr>
          <p:cNvPr id="4" name="Picture 3">
            <a:extLst>
              <a:ext uri="{FF2B5EF4-FFF2-40B4-BE49-F238E27FC236}">
                <a16:creationId xmlns:a16="http://schemas.microsoft.com/office/drawing/2014/main" id="{66C4709D-9626-F47A-E7C2-9AA5B64CEAE6}"/>
              </a:ext>
            </a:extLst>
          </p:cNvPr>
          <p:cNvPicPr>
            <a:picLocks noChangeAspect="1"/>
          </p:cNvPicPr>
          <p:nvPr/>
        </p:nvPicPr>
        <p:blipFill>
          <a:blip r:embed="rId4"/>
          <a:stretch>
            <a:fillRect/>
          </a:stretch>
        </p:blipFill>
        <p:spPr>
          <a:xfrm>
            <a:off x="7853363" y="530836"/>
            <a:ext cx="3870814" cy="3076575"/>
          </a:xfrm>
          <a:prstGeom prst="rect">
            <a:avLst/>
          </a:prstGeom>
        </p:spPr>
      </p:pic>
      <p:pic>
        <p:nvPicPr>
          <p:cNvPr id="5" name="Picture 4" descr="A drawing of a rectangular object&#10;&#10;Description automatically generated">
            <a:extLst>
              <a:ext uri="{FF2B5EF4-FFF2-40B4-BE49-F238E27FC236}">
                <a16:creationId xmlns:a16="http://schemas.microsoft.com/office/drawing/2014/main" id="{789BF89D-CA56-019E-7669-7AA063761005}"/>
              </a:ext>
            </a:extLst>
          </p:cNvPr>
          <p:cNvPicPr>
            <a:picLocks noChangeAspect="1"/>
          </p:cNvPicPr>
          <p:nvPr/>
        </p:nvPicPr>
        <p:blipFill>
          <a:blip r:embed="rId5"/>
          <a:stretch>
            <a:fillRect/>
          </a:stretch>
        </p:blipFill>
        <p:spPr>
          <a:xfrm>
            <a:off x="6929259" y="3614149"/>
            <a:ext cx="3861930" cy="2942493"/>
          </a:xfrm>
          <a:prstGeom prst="rect">
            <a:avLst/>
          </a:prstGeom>
        </p:spPr>
      </p:pic>
      <p:pic>
        <p:nvPicPr>
          <p:cNvPr id="6" name="Recording (6)">
            <a:hlinkClick r:id="" action="ppaction://media"/>
            <a:extLst>
              <a:ext uri="{FF2B5EF4-FFF2-40B4-BE49-F238E27FC236}">
                <a16:creationId xmlns:a16="http://schemas.microsoft.com/office/drawing/2014/main" id="{F6DA5229-D5C4-1ABA-6911-FCD15C9B42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9515" y="5827395"/>
            <a:ext cx="730250" cy="730250"/>
          </a:xfrm>
          <a:prstGeom prst="rect">
            <a:avLst/>
          </a:prstGeom>
        </p:spPr>
      </p:pic>
    </p:spTree>
    <p:extLst>
      <p:ext uri="{BB962C8B-B14F-4D97-AF65-F5344CB8AC3E}">
        <p14:creationId xmlns:p14="http://schemas.microsoft.com/office/powerpoint/2010/main" val="22890048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21" fill="hold"/>
                                        <p:tgtEl>
                                          <p:spTgt spid="6"/>
                                        </p:tgtEl>
                                      </p:cBhvr>
                                    </p:cmd>
                                  </p:childTnLst>
                                </p:cTn>
                              </p:par>
                            </p:childTnLst>
                          </p:cTn>
                        </p:par>
                      </p:childTnLst>
                    </p:cTn>
                  </p:par>
                </p:childTnLst>
              </p:cTn>
              <p:nextCondLst>
                <p:cond evt="onClick" delay="0">
                  <p:tgtEl>
                    <p:spTgt spid="6"/>
                  </p:tgtEl>
                </p:cond>
              </p:nextCondLst>
            </p:seq>
            <p:audio>
              <p:cMediaNode vol="95455">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3A11C5-04DB-29C8-72DF-97C96E0F4D73}"/>
              </a:ext>
            </a:extLst>
          </p:cNvPr>
          <p:cNvSpPr>
            <a:spLocks noGrp="1"/>
          </p:cNvSpPr>
          <p:nvPr>
            <p:ph type="title"/>
          </p:nvPr>
        </p:nvSpPr>
        <p:spPr>
          <a:xfrm>
            <a:off x="761803" y="350196"/>
            <a:ext cx="4646904" cy="1624520"/>
          </a:xfrm>
        </p:spPr>
        <p:txBody>
          <a:bodyPr anchor="ctr">
            <a:normAutofit/>
          </a:bodyPr>
          <a:lstStyle/>
          <a:p>
            <a:r>
              <a:rPr lang="en-US" sz="4000"/>
              <a:t>Project Goal and Mandate</a:t>
            </a:r>
          </a:p>
        </p:txBody>
      </p:sp>
      <p:sp>
        <p:nvSpPr>
          <p:cNvPr id="3" name="Content Placeholder 2">
            <a:extLst>
              <a:ext uri="{FF2B5EF4-FFF2-40B4-BE49-F238E27FC236}">
                <a16:creationId xmlns:a16="http://schemas.microsoft.com/office/drawing/2014/main" id="{64056658-E061-24A5-F454-20F28CFEBA9E}"/>
              </a:ext>
            </a:extLst>
          </p:cNvPr>
          <p:cNvSpPr>
            <a:spLocks noGrp="1"/>
          </p:cNvSpPr>
          <p:nvPr>
            <p:ph idx="1"/>
          </p:nvPr>
        </p:nvSpPr>
        <p:spPr>
          <a:xfrm>
            <a:off x="761802" y="2743200"/>
            <a:ext cx="4646905" cy="3613149"/>
          </a:xfrm>
        </p:spPr>
        <p:txBody>
          <a:bodyPr vert="horz" lIns="91440" tIns="45720" rIns="91440" bIns="45720" rtlCol="0" anchor="ctr">
            <a:normAutofit/>
          </a:bodyPr>
          <a:lstStyle/>
          <a:p>
            <a:r>
              <a:rPr lang="en-US" sz="1700"/>
              <a:t>The goal was to make a physio exercise device that could be rented to physio clients to aid with exercise form and exercise effectiveness. </a:t>
            </a:r>
          </a:p>
          <a:p>
            <a:r>
              <a:rPr lang="en-US" sz="1700"/>
              <a:t>It is a device that is meant to encourage completing a daily physio exercise regimen by facilitating proper form and maximizing effectiveness and recovery time.</a:t>
            </a:r>
          </a:p>
          <a:p>
            <a:r>
              <a:rPr lang="en-US" sz="1700"/>
              <a:t>The device should be safe, reliable, portable, lightweight and adjustable to fit the 98th percentile of body size and height for ages 14 and up.</a:t>
            </a:r>
          </a:p>
          <a:p>
            <a:endParaRPr lang="en-US" sz="1700"/>
          </a:p>
        </p:txBody>
      </p:sp>
      <p:pic>
        <p:nvPicPr>
          <p:cNvPr id="6" name="Picture 5" descr="Dumbbells on a gym floor">
            <a:extLst>
              <a:ext uri="{FF2B5EF4-FFF2-40B4-BE49-F238E27FC236}">
                <a16:creationId xmlns:a16="http://schemas.microsoft.com/office/drawing/2014/main" id="{8E95029C-5BEC-FD9D-F168-3873A0F6569D}"/>
              </a:ext>
            </a:extLst>
          </p:cNvPr>
          <p:cNvPicPr>
            <a:picLocks noChangeAspect="1"/>
          </p:cNvPicPr>
          <p:nvPr/>
        </p:nvPicPr>
        <p:blipFill rotWithShape="1">
          <a:blip r:embed="rId5"/>
          <a:srcRect l="41076" r="9" b="9"/>
          <a:stretch/>
        </p:blipFill>
        <p:spPr>
          <a:xfrm>
            <a:off x="6096000" y="1"/>
            <a:ext cx="6102825" cy="6858000"/>
          </a:xfrm>
          <a:prstGeom prst="rect">
            <a:avLst/>
          </a:prstGeom>
        </p:spPr>
      </p:pic>
      <p:pic>
        <p:nvPicPr>
          <p:cNvPr id="4" name="Recorded Sound">
            <a:hlinkClick r:id="" action="ppaction://media"/>
            <a:extLst>
              <a:ext uri="{FF2B5EF4-FFF2-40B4-BE49-F238E27FC236}">
                <a16:creationId xmlns:a16="http://schemas.microsoft.com/office/drawing/2014/main" id="{FE3F675F-850F-1B7D-81E1-7D5263332A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4278" y="6055566"/>
            <a:ext cx="705519" cy="705519"/>
          </a:xfrm>
          <a:prstGeom prst="rect">
            <a:avLst/>
          </a:prstGeom>
        </p:spPr>
      </p:pic>
    </p:spTree>
    <p:extLst>
      <p:ext uri="{BB962C8B-B14F-4D97-AF65-F5344CB8AC3E}">
        <p14:creationId xmlns:p14="http://schemas.microsoft.com/office/powerpoint/2010/main" val="174810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142508D-DCB4-49FC-885E-2CF85330E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2791DBF5-3FCA-4011-AF8A-650D650F9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D964C04B-075F-470A-BC51-AF7231465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7A49D7-C008-7D78-284A-727C0F7FF7C6}"/>
              </a:ext>
            </a:extLst>
          </p:cNvPr>
          <p:cNvSpPr>
            <a:spLocks noGrp="1"/>
          </p:cNvSpPr>
          <p:nvPr>
            <p:ph type="title"/>
          </p:nvPr>
        </p:nvSpPr>
        <p:spPr>
          <a:xfrm>
            <a:off x="374904" y="1161288"/>
            <a:ext cx="3438144" cy="1124712"/>
          </a:xfrm>
        </p:spPr>
        <p:txBody>
          <a:bodyPr vert="horz" lIns="91440" tIns="45720" rIns="91440" bIns="45720" rtlCol="0" anchor="b">
            <a:normAutofit/>
          </a:bodyPr>
          <a:lstStyle/>
          <a:p>
            <a:r>
              <a:rPr lang="en-US" sz="2800"/>
              <a:t>Methodology</a:t>
            </a:r>
          </a:p>
        </p:txBody>
      </p:sp>
      <p:sp>
        <p:nvSpPr>
          <p:cNvPr id="27" name="Rectangle 26">
            <a:extLst>
              <a:ext uri="{FF2B5EF4-FFF2-40B4-BE49-F238E27FC236}">
                <a16:creationId xmlns:a16="http://schemas.microsoft.com/office/drawing/2014/main" id="{157AB58F-FDBA-4575-9E72-86B7F843F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90D78486-07CC-4AFC-93CC-B95A73D03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drawing on a notebook&#10;&#10;Description automatically generated">
            <a:extLst>
              <a:ext uri="{FF2B5EF4-FFF2-40B4-BE49-F238E27FC236}">
                <a16:creationId xmlns:a16="http://schemas.microsoft.com/office/drawing/2014/main" id="{2DC3E31E-0224-CCF3-0B6F-F54F6B5E194C}"/>
              </a:ext>
            </a:extLst>
          </p:cNvPr>
          <p:cNvPicPr>
            <a:picLocks noChangeAspect="1"/>
          </p:cNvPicPr>
          <p:nvPr/>
        </p:nvPicPr>
        <p:blipFill>
          <a:blip r:embed="rId4"/>
          <a:stretch>
            <a:fillRect/>
          </a:stretch>
        </p:blipFill>
        <p:spPr>
          <a:xfrm>
            <a:off x="4988170" y="823247"/>
            <a:ext cx="2168661" cy="1604809"/>
          </a:xfrm>
          <a:prstGeom prst="rect">
            <a:avLst/>
          </a:prstGeom>
        </p:spPr>
      </p:pic>
      <p:pic>
        <p:nvPicPr>
          <p:cNvPr id="13" name="Content Placeholder 12" descr="A drawing on a graph paper&#10;&#10;Description automatically generated">
            <a:extLst>
              <a:ext uri="{FF2B5EF4-FFF2-40B4-BE49-F238E27FC236}">
                <a16:creationId xmlns:a16="http://schemas.microsoft.com/office/drawing/2014/main" id="{7C097CCA-C03C-467C-BEBB-1AFC0D15C2CA}"/>
              </a:ext>
            </a:extLst>
          </p:cNvPr>
          <p:cNvPicPr>
            <a:picLocks noGrp="1" noChangeAspect="1"/>
          </p:cNvPicPr>
          <p:nvPr>
            <p:ph idx="1"/>
          </p:nvPr>
        </p:nvPicPr>
        <p:blipFill>
          <a:blip r:embed="rId5"/>
          <a:stretch>
            <a:fillRect/>
          </a:stretch>
        </p:blipFill>
        <p:spPr>
          <a:xfrm>
            <a:off x="7490526" y="636118"/>
            <a:ext cx="1817096" cy="1975104"/>
          </a:xfrm>
          <a:prstGeom prst="rect">
            <a:avLst/>
          </a:prstGeom>
        </p:spPr>
      </p:pic>
      <p:pic>
        <p:nvPicPr>
          <p:cNvPr id="15" name="Picture 14">
            <a:extLst>
              <a:ext uri="{FF2B5EF4-FFF2-40B4-BE49-F238E27FC236}">
                <a16:creationId xmlns:a16="http://schemas.microsoft.com/office/drawing/2014/main" id="{D78005D9-1490-B44F-0607-882A753C1704}"/>
              </a:ext>
            </a:extLst>
          </p:cNvPr>
          <p:cNvPicPr>
            <a:picLocks noChangeAspect="1"/>
          </p:cNvPicPr>
          <p:nvPr/>
        </p:nvPicPr>
        <p:blipFill>
          <a:blip r:embed="rId6"/>
          <a:stretch>
            <a:fillRect/>
          </a:stretch>
        </p:blipFill>
        <p:spPr>
          <a:xfrm>
            <a:off x="9644383" y="778197"/>
            <a:ext cx="2167128" cy="1706613"/>
          </a:xfrm>
          <a:prstGeom prst="rect">
            <a:avLst/>
          </a:prstGeom>
        </p:spPr>
      </p:pic>
      <p:sp>
        <p:nvSpPr>
          <p:cNvPr id="14" name="TextBox 13">
            <a:extLst>
              <a:ext uri="{FF2B5EF4-FFF2-40B4-BE49-F238E27FC236}">
                <a16:creationId xmlns:a16="http://schemas.microsoft.com/office/drawing/2014/main" id="{F8AB0B29-E5C8-650F-CB69-B43059FA2F15}"/>
              </a:ext>
            </a:extLst>
          </p:cNvPr>
          <p:cNvSpPr txBox="1"/>
          <p:nvPr/>
        </p:nvSpPr>
        <p:spPr>
          <a:xfrm>
            <a:off x="374904" y="2715768"/>
            <a:ext cx="3438144" cy="320954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700"/>
              <a:t>Identifying criteria, restrictions and going through many different sketches and written solutions. We had come up and refined our design loop to continuously improve the design of each component along with their compatibility.</a:t>
            </a:r>
          </a:p>
          <a:p>
            <a:pPr marL="285750"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endParaRPr lang="en-US" sz="1700"/>
          </a:p>
        </p:txBody>
      </p:sp>
      <p:graphicFrame>
        <p:nvGraphicFramePr>
          <p:cNvPr id="11" name="Table 10">
            <a:extLst>
              <a:ext uri="{FF2B5EF4-FFF2-40B4-BE49-F238E27FC236}">
                <a16:creationId xmlns:a16="http://schemas.microsoft.com/office/drawing/2014/main" id="{8F555EEB-F582-38E9-1AD8-8E8FC8C78E4D}"/>
              </a:ext>
            </a:extLst>
          </p:cNvPr>
          <p:cNvGraphicFramePr>
            <a:graphicFrameLocks noGrp="1"/>
          </p:cNvGraphicFramePr>
          <p:nvPr>
            <p:extLst>
              <p:ext uri="{D42A27DB-BD31-4B8C-83A1-F6EECF244321}">
                <p14:modId xmlns:p14="http://schemas.microsoft.com/office/powerpoint/2010/main" val="2621337421"/>
              </p:ext>
            </p:extLst>
          </p:nvPr>
        </p:nvGraphicFramePr>
        <p:xfrm>
          <a:off x="4988170" y="2757703"/>
          <a:ext cx="6823343" cy="3368533"/>
        </p:xfrm>
        <a:graphic>
          <a:graphicData uri="http://schemas.openxmlformats.org/drawingml/2006/table">
            <a:tbl>
              <a:tblPr firstRow="1" bandRow="1">
                <a:noFill/>
                <a:tableStyleId>{5C22544A-7EE6-4342-B048-85BDC9FD1C3A}</a:tableStyleId>
              </a:tblPr>
              <a:tblGrid>
                <a:gridCol w="386675">
                  <a:extLst>
                    <a:ext uri="{9D8B030D-6E8A-4147-A177-3AD203B41FA5}">
                      <a16:colId xmlns:a16="http://schemas.microsoft.com/office/drawing/2014/main" val="4039833860"/>
                    </a:ext>
                  </a:extLst>
                </a:gridCol>
                <a:gridCol w="3178489">
                  <a:extLst>
                    <a:ext uri="{9D8B030D-6E8A-4147-A177-3AD203B41FA5}">
                      <a16:colId xmlns:a16="http://schemas.microsoft.com/office/drawing/2014/main" val="462361636"/>
                    </a:ext>
                  </a:extLst>
                </a:gridCol>
                <a:gridCol w="1027417">
                  <a:extLst>
                    <a:ext uri="{9D8B030D-6E8A-4147-A177-3AD203B41FA5}">
                      <a16:colId xmlns:a16="http://schemas.microsoft.com/office/drawing/2014/main" val="128402739"/>
                    </a:ext>
                  </a:extLst>
                </a:gridCol>
                <a:gridCol w="657856">
                  <a:extLst>
                    <a:ext uri="{9D8B030D-6E8A-4147-A177-3AD203B41FA5}">
                      <a16:colId xmlns:a16="http://schemas.microsoft.com/office/drawing/2014/main" val="2197792618"/>
                    </a:ext>
                  </a:extLst>
                </a:gridCol>
                <a:gridCol w="1572906">
                  <a:extLst>
                    <a:ext uri="{9D8B030D-6E8A-4147-A177-3AD203B41FA5}">
                      <a16:colId xmlns:a16="http://schemas.microsoft.com/office/drawing/2014/main" val="4141574871"/>
                    </a:ext>
                  </a:extLst>
                </a:gridCol>
              </a:tblGrid>
              <a:tr h="268207">
                <a:tc>
                  <a:txBody>
                    <a:bodyPr/>
                    <a:lstStyle/>
                    <a:p>
                      <a:pPr algn="ctr" fontAlgn="base"/>
                      <a:r>
                        <a:rPr lang="en-US" sz="1000" b="1" cap="none" spc="0">
                          <a:solidFill>
                            <a:schemeClr val="tx1"/>
                          </a:solidFill>
                          <a:effectLst/>
                          <a:latin typeface="Calibri"/>
                        </a:rPr>
                        <a:t># </a:t>
                      </a:r>
                    </a:p>
                  </a:txBody>
                  <a:tcPr marL="39387" marR="35167" marT="11253" marB="84401" anchor="b">
                    <a:lnL w="12700" cmpd="sng">
                      <a:noFill/>
                    </a:lnL>
                    <a:lnR w="12700" cmpd="sng">
                      <a:noFill/>
                    </a:lnR>
                    <a:lnT w="9525" cap="flat" cmpd="sng" algn="ctr">
                      <a:noFill/>
                      <a:prstDash val="solid"/>
                    </a:lnT>
                    <a:lnB w="38100" cmpd="sng">
                      <a:noFill/>
                    </a:lnB>
                    <a:noFill/>
                  </a:tcPr>
                </a:tc>
                <a:tc>
                  <a:txBody>
                    <a:bodyPr/>
                    <a:lstStyle/>
                    <a:p>
                      <a:pPr algn="ctr" fontAlgn="base"/>
                      <a:r>
                        <a:rPr lang="en-US" sz="1000" b="1" cap="none" spc="0">
                          <a:solidFill>
                            <a:schemeClr val="tx1"/>
                          </a:solidFill>
                          <a:effectLst/>
                          <a:latin typeface="Calibri"/>
                        </a:rPr>
                        <a:t>Criteria list </a:t>
                      </a:r>
                    </a:p>
                  </a:txBody>
                  <a:tcPr marL="39387" marR="35167" marT="11253" marB="84401" anchor="b">
                    <a:lnL w="12700" cmpd="sng">
                      <a:noFill/>
                    </a:lnL>
                    <a:lnR w="12700" cmpd="sng">
                      <a:noFill/>
                    </a:lnR>
                    <a:lnT w="9525" cap="flat" cmpd="sng" algn="ctr">
                      <a:noFill/>
                      <a:prstDash val="solid"/>
                    </a:lnT>
                    <a:lnB w="38100" cmpd="sng">
                      <a:noFill/>
                    </a:lnB>
                    <a:noFill/>
                  </a:tcPr>
                </a:tc>
                <a:tc>
                  <a:txBody>
                    <a:bodyPr/>
                    <a:lstStyle/>
                    <a:p>
                      <a:pPr algn="ctr" fontAlgn="base"/>
                      <a:r>
                        <a:rPr lang="en-US" sz="1000" b="1" cap="none" spc="0">
                          <a:solidFill>
                            <a:schemeClr val="tx1"/>
                          </a:solidFill>
                          <a:effectLst/>
                          <a:latin typeface="Calibri"/>
                        </a:rPr>
                        <a:t>Importance </a:t>
                      </a:r>
                    </a:p>
                  </a:txBody>
                  <a:tcPr marL="39387" marR="35167" marT="11253" marB="84401" anchor="b">
                    <a:lnL w="12700" cmpd="sng">
                      <a:noFill/>
                    </a:lnL>
                    <a:lnR w="12700" cmpd="sng">
                      <a:noFill/>
                    </a:lnR>
                    <a:lnT w="9525" cap="flat" cmpd="sng" algn="ctr">
                      <a:noFill/>
                      <a:prstDash val="solid"/>
                    </a:lnT>
                    <a:lnB w="38100" cmpd="sng">
                      <a:noFill/>
                    </a:lnB>
                    <a:noFill/>
                  </a:tcPr>
                </a:tc>
                <a:tc>
                  <a:txBody>
                    <a:bodyPr/>
                    <a:lstStyle/>
                    <a:p>
                      <a:pPr algn="ctr" fontAlgn="base"/>
                      <a:r>
                        <a:rPr lang="en-US" sz="1000" b="1" cap="none" spc="0">
                          <a:solidFill>
                            <a:schemeClr val="tx1"/>
                          </a:solidFill>
                          <a:effectLst/>
                          <a:latin typeface="Calibri"/>
                        </a:rPr>
                        <a:t>Value </a:t>
                      </a:r>
                    </a:p>
                  </a:txBody>
                  <a:tcPr marL="39387" marR="35167" marT="11253" marB="84401" anchor="b">
                    <a:lnL w="12700" cmpd="sng">
                      <a:noFill/>
                    </a:lnL>
                    <a:lnR w="12700" cmpd="sng">
                      <a:noFill/>
                    </a:lnR>
                    <a:lnT w="9525" cap="flat" cmpd="sng" algn="ctr">
                      <a:noFill/>
                      <a:prstDash val="solid"/>
                    </a:lnT>
                    <a:lnB w="38100" cmpd="sng">
                      <a:noFill/>
                    </a:lnB>
                    <a:noFill/>
                  </a:tcPr>
                </a:tc>
                <a:tc>
                  <a:txBody>
                    <a:bodyPr/>
                    <a:lstStyle/>
                    <a:p>
                      <a:pPr algn="ctr" fontAlgn="base"/>
                      <a:r>
                        <a:rPr lang="en-US" sz="1000" b="1" cap="none" spc="0">
                          <a:solidFill>
                            <a:schemeClr val="tx1"/>
                          </a:solidFill>
                          <a:effectLst/>
                          <a:latin typeface="Calibri"/>
                        </a:rPr>
                        <a:t>Units </a:t>
                      </a:r>
                    </a:p>
                  </a:txBody>
                  <a:tcPr marL="39387" marR="35167" marT="11253" marB="8440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742750011"/>
                  </a:ext>
                </a:extLst>
              </a:tr>
              <a:tr h="343230">
                <a:tc>
                  <a:txBody>
                    <a:bodyPr/>
                    <a:lstStyle/>
                    <a:p>
                      <a:pPr algn="ctr" fontAlgn="base"/>
                      <a:r>
                        <a:rPr lang="en-US" sz="700" cap="none" spc="0">
                          <a:solidFill>
                            <a:schemeClr val="tx1"/>
                          </a:solidFill>
                          <a:effectLst/>
                          <a:latin typeface="Calibri"/>
                        </a:rPr>
                        <a:t>1 </a:t>
                      </a:r>
                    </a:p>
                  </a:txBody>
                  <a:tcPr marL="39387" marR="35167" marT="11253" marB="84401">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algn="ctr" fontAlgn="base"/>
                      <a:r>
                        <a:rPr lang="en-US" sz="700" cap="none" spc="0">
                          <a:solidFill>
                            <a:schemeClr val="tx1"/>
                          </a:solidFill>
                          <a:effectLst/>
                          <a:latin typeface="Calibri"/>
                        </a:rPr>
                        <a:t>Easy to carry and push/pull (Weight) </a:t>
                      </a:r>
                    </a:p>
                  </a:txBody>
                  <a:tcPr marL="39387" marR="35167" marT="11253" marB="84401">
                    <a:lnL w="12700" cmpd="sng">
                      <a:noFill/>
                      <a:prstDash val="solid"/>
                    </a:lnL>
                    <a:lnR w="12700" cmpd="sng">
                      <a:noFill/>
                      <a:prstDash val="solid"/>
                    </a:lnR>
                    <a:lnT w="38100" cmpd="sng">
                      <a:noFill/>
                    </a:lnT>
                    <a:lnB w="9525" cap="flat" cmpd="sng" algn="ctr">
                      <a:noFill/>
                      <a:prstDash val="solid"/>
                    </a:lnB>
                    <a:noFill/>
                  </a:tcPr>
                </a:tc>
                <a:tc>
                  <a:txBody>
                    <a:bodyPr/>
                    <a:lstStyle/>
                    <a:p>
                      <a:pPr algn="ctr" fontAlgn="base"/>
                      <a:r>
                        <a:rPr lang="en-US" sz="700" cap="none" spc="0">
                          <a:solidFill>
                            <a:schemeClr val="tx1"/>
                          </a:solidFill>
                          <a:effectLst/>
                          <a:latin typeface="Calibri"/>
                        </a:rPr>
                        <a:t>0.105 </a:t>
                      </a:r>
                    </a:p>
                    <a:p>
                      <a:pPr algn="ctr" fontAlgn="base"/>
                      <a:r>
                        <a:rPr lang="en-US" sz="700" cap="none" spc="0">
                          <a:solidFill>
                            <a:schemeClr val="tx1"/>
                          </a:solidFill>
                          <a:effectLst/>
                          <a:latin typeface="Calibri"/>
                        </a:rPr>
                        <a:t>HIGH </a:t>
                      </a:r>
                    </a:p>
                  </a:txBody>
                  <a:tcPr marL="39387" marR="35167" marT="11253" marB="84401">
                    <a:lnL w="12700" cmpd="sng">
                      <a:noFill/>
                      <a:prstDash val="solid"/>
                    </a:lnL>
                    <a:lnR w="12700" cmpd="sng">
                      <a:noFill/>
                      <a:prstDash val="solid"/>
                    </a:lnR>
                    <a:lnT w="38100" cmpd="sng">
                      <a:noFill/>
                    </a:lnT>
                    <a:lnB w="9525" cap="flat" cmpd="sng" algn="ctr">
                      <a:noFill/>
                      <a:prstDash val="solid"/>
                    </a:lnB>
                    <a:noFill/>
                  </a:tcPr>
                </a:tc>
                <a:tc>
                  <a:txBody>
                    <a:bodyPr/>
                    <a:lstStyle/>
                    <a:p>
                      <a:pPr algn="ctr" fontAlgn="base"/>
                      <a:r>
                        <a:rPr lang="en-US" sz="700" cap="none" spc="0">
                          <a:solidFill>
                            <a:schemeClr val="tx1"/>
                          </a:solidFill>
                          <a:effectLst/>
                          <a:latin typeface="Calibri"/>
                        </a:rPr>
                        <a:t>&gt;5 </a:t>
                      </a:r>
                    </a:p>
                  </a:txBody>
                  <a:tcPr marL="39387" marR="35167" marT="11253" marB="84401">
                    <a:lnL w="12700" cmpd="sng">
                      <a:noFill/>
                      <a:prstDash val="solid"/>
                    </a:lnL>
                    <a:lnR w="12700" cmpd="sng">
                      <a:noFill/>
                      <a:prstDash val="solid"/>
                    </a:lnR>
                    <a:lnT w="38100" cmpd="sng">
                      <a:noFill/>
                    </a:lnT>
                    <a:lnB w="9525" cap="flat" cmpd="sng" algn="ctr">
                      <a:noFill/>
                      <a:prstDash val="solid"/>
                    </a:lnB>
                    <a:noFill/>
                  </a:tcPr>
                </a:tc>
                <a:tc>
                  <a:txBody>
                    <a:bodyPr/>
                    <a:lstStyle/>
                    <a:p>
                      <a:pPr algn="ctr" fontAlgn="base"/>
                      <a:r>
                        <a:rPr lang="en-US" sz="700" cap="none" spc="0">
                          <a:solidFill>
                            <a:schemeClr val="tx1"/>
                          </a:solidFill>
                          <a:effectLst/>
                          <a:latin typeface="Calibri"/>
                        </a:rPr>
                        <a:t>Kg </a:t>
                      </a:r>
                    </a:p>
                  </a:txBody>
                  <a:tcPr marL="39387" marR="35167" marT="11253" marB="84401">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973841065"/>
                  </a:ext>
                </a:extLst>
              </a:tr>
              <a:tr h="343230">
                <a:tc>
                  <a:txBody>
                    <a:bodyPr/>
                    <a:lstStyle/>
                    <a:p>
                      <a:pPr algn="ctr" fontAlgn="base"/>
                      <a:r>
                        <a:rPr lang="en-US" sz="700" cap="none" spc="0">
                          <a:solidFill>
                            <a:schemeClr val="tx1"/>
                          </a:solidFill>
                          <a:effectLst/>
                          <a:latin typeface="Calibri"/>
                        </a:rPr>
                        <a:t>7 </a:t>
                      </a:r>
                    </a:p>
                  </a:txBody>
                  <a:tcPr marL="39387" marR="35167" marT="11253" marB="84401">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The device is safe to use and has no potential hazards (safety)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0.135 </a:t>
                      </a:r>
                    </a:p>
                    <a:p>
                      <a:pPr algn="ctr" fontAlgn="base"/>
                      <a:r>
                        <a:rPr lang="en-US" sz="700" cap="none" spc="0">
                          <a:solidFill>
                            <a:schemeClr val="tx1"/>
                          </a:solidFill>
                          <a:effectLst/>
                          <a:latin typeface="Calibri"/>
                        </a:rPr>
                        <a:t>HIGH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&gt;2 </a:t>
                      </a:r>
                    </a:p>
                    <a:p>
                      <a:pPr algn="ctr" fontAlgn="base"/>
                      <a:endParaRPr lang="en-US" sz="700" cap="none" spc="0">
                        <a:solidFill>
                          <a:schemeClr val="tx1"/>
                        </a:solidFill>
                        <a:effectLst/>
                        <a:latin typeface="Calibri"/>
                      </a:endParaRP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Safety factor </a:t>
                      </a:r>
                    </a:p>
                    <a:p>
                      <a:pPr algn="ctr" fontAlgn="base"/>
                      <a:endParaRPr lang="en-US" sz="700" cap="none" spc="0">
                        <a:solidFill>
                          <a:schemeClr val="tx1"/>
                        </a:solidFill>
                        <a:effectLst/>
                        <a:latin typeface="Calibri"/>
                      </a:endParaRP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197059722"/>
                  </a:ext>
                </a:extLst>
              </a:tr>
              <a:tr h="343230">
                <a:tc>
                  <a:txBody>
                    <a:bodyPr/>
                    <a:lstStyle/>
                    <a:p>
                      <a:pPr algn="ctr" fontAlgn="base"/>
                      <a:r>
                        <a:rPr lang="en-US" sz="700" cap="none" spc="0">
                          <a:solidFill>
                            <a:schemeClr val="tx1"/>
                          </a:solidFill>
                          <a:effectLst/>
                          <a:latin typeface="Calibri"/>
                        </a:rPr>
                        <a:t>8 </a:t>
                      </a:r>
                    </a:p>
                  </a:txBody>
                  <a:tcPr marL="39387" marR="35167" marT="11253" marB="84401">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The device does not break (reliability)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0.135 </a:t>
                      </a:r>
                    </a:p>
                    <a:p>
                      <a:pPr algn="ctr" fontAlgn="base"/>
                      <a:r>
                        <a:rPr lang="en-US" sz="700" cap="none" spc="0">
                          <a:solidFill>
                            <a:schemeClr val="tx1"/>
                          </a:solidFill>
                          <a:effectLst/>
                          <a:latin typeface="Calibri"/>
                        </a:rPr>
                        <a:t>HIGH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&gt;2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Safety factor </a:t>
                      </a:r>
                    </a:p>
                    <a:p>
                      <a:pPr algn="ctr" fontAlgn="base"/>
                      <a:endParaRPr lang="en-US" sz="700" cap="none" spc="0">
                        <a:solidFill>
                          <a:schemeClr val="tx1"/>
                        </a:solidFill>
                        <a:effectLst/>
                        <a:latin typeface="Calibri"/>
                      </a:endParaRP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276910471"/>
                  </a:ext>
                </a:extLst>
              </a:tr>
              <a:tr h="343230">
                <a:tc>
                  <a:txBody>
                    <a:bodyPr/>
                    <a:lstStyle/>
                    <a:p>
                      <a:pPr algn="ctr" fontAlgn="base"/>
                      <a:r>
                        <a:rPr lang="en-US" sz="700" cap="none" spc="0">
                          <a:solidFill>
                            <a:schemeClr val="tx1"/>
                          </a:solidFill>
                          <a:effectLst/>
                          <a:latin typeface="Calibri"/>
                        </a:rPr>
                        <a:t>9 </a:t>
                      </a:r>
                    </a:p>
                  </a:txBody>
                  <a:tcPr marL="39387" marR="35167" marT="11253" marB="84401">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Varying levels of resistance (resistance level)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0.12 </a:t>
                      </a:r>
                    </a:p>
                    <a:p>
                      <a:pPr algn="ctr" fontAlgn="base"/>
                      <a:r>
                        <a:rPr lang="en-US" sz="700" cap="none" spc="0">
                          <a:solidFill>
                            <a:schemeClr val="tx1"/>
                          </a:solidFill>
                          <a:effectLst/>
                          <a:latin typeface="Calibri"/>
                        </a:rPr>
                        <a:t>HIGH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≤30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kg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2773268"/>
                  </a:ext>
                </a:extLst>
              </a:tr>
              <a:tr h="230696">
                <a:tc>
                  <a:txBody>
                    <a:bodyPr/>
                    <a:lstStyle/>
                    <a:p>
                      <a:pPr algn="ctr" fontAlgn="base"/>
                      <a:r>
                        <a:rPr lang="en-US" sz="700" cap="none" spc="0">
                          <a:solidFill>
                            <a:schemeClr val="tx1"/>
                          </a:solidFill>
                          <a:effectLst/>
                          <a:latin typeface="Calibri" panose="020F0502020204030204" pitchFamily="34" charset="0"/>
                        </a:rPr>
                        <a:t>12 </a:t>
                      </a:r>
                      <a:endParaRPr lang="en-US" sz="700" cap="none" spc="0">
                        <a:solidFill>
                          <a:schemeClr val="tx1"/>
                        </a:solidFill>
                        <a:effectLst/>
                      </a:endParaRPr>
                    </a:p>
                  </a:txBody>
                  <a:tcPr marL="39387" marR="35167" marT="11253" marB="84401">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Combine with household objects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0.045 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≤2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items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3465093219"/>
                  </a:ext>
                </a:extLst>
              </a:tr>
              <a:tr h="230696">
                <a:tc>
                  <a:txBody>
                    <a:bodyPr/>
                    <a:lstStyle/>
                    <a:p>
                      <a:pPr algn="ctr" fontAlgn="base"/>
                      <a:r>
                        <a:rPr lang="en-US" sz="700" cap="none" spc="0">
                          <a:solidFill>
                            <a:schemeClr val="tx1"/>
                          </a:solidFill>
                          <a:effectLst/>
                          <a:latin typeface="Calibri" panose="020F0502020204030204" pitchFamily="34" charset="0"/>
                        </a:rPr>
                        <a:t>15 </a:t>
                      </a:r>
                      <a:endParaRPr lang="en-US" sz="700" cap="none" spc="0">
                        <a:solidFill>
                          <a:schemeClr val="tx1"/>
                        </a:solidFill>
                        <a:effectLst/>
                      </a:endParaRPr>
                    </a:p>
                  </a:txBody>
                  <a:tcPr marL="39387" marR="35167" marT="11253" marB="84401">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Low setup time/assembly time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0.045 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&gt;5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Minutes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73232789"/>
                  </a:ext>
                </a:extLst>
              </a:tr>
              <a:tr h="230696">
                <a:tc>
                  <a:txBody>
                    <a:bodyPr/>
                    <a:lstStyle/>
                    <a:p>
                      <a:pPr algn="ctr" fontAlgn="base"/>
                      <a:r>
                        <a:rPr lang="en-US" sz="700" cap="none" spc="0">
                          <a:solidFill>
                            <a:schemeClr val="tx1"/>
                          </a:solidFill>
                          <a:effectLst/>
                          <a:latin typeface="Calibri" panose="020F0502020204030204" pitchFamily="34" charset="0"/>
                        </a:rPr>
                        <a:t>16 </a:t>
                      </a:r>
                      <a:endParaRPr lang="en-US" sz="700" cap="none" spc="0">
                        <a:solidFill>
                          <a:schemeClr val="tx1"/>
                        </a:solidFill>
                        <a:effectLst/>
                      </a:endParaRPr>
                    </a:p>
                  </a:txBody>
                  <a:tcPr marL="39387" marR="35167" marT="11253" marB="84401">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Cost of device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0.09 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&gt;200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$(CAD)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544938487"/>
                  </a:ext>
                </a:extLst>
              </a:tr>
              <a:tr h="230696">
                <a:tc>
                  <a:txBody>
                    <a:bodyPr/>
                    <a:lstStyle/>
                    <a:p>
                      <a:pPr algn="ctr" fontAlgn="base"/>
                      <a:r>
                        <a:rPr lang="en-US" sz="700" cap="none" spc="0">
                          <a:solidFill>
                            <a:schemeClr val="tx1"/>
                          </a:solidFill>
                          <a:effectLst/>
                          <a:latin typeface="Calibri" panose="020F0502020204030204" pitchFamily="34" charset="0"/>
                        </a:rPr>
                        <a:t>17 </a:t>
                      </a:r>
                      <a:endParaRPr lang="en-US" sz="700" cap="none" spc="0">
                        <a:solidFill>
                          <a:schemeClr val="tx1"/>
                        </a:solidFill>
                        <a:effectLst/>
                      </a:endParaRPr>
                    </a:p>
                  </a:txBody>
                  <a:tcPr marL="39387" marR="35167" marT="11253" marB="84401">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Stability and sturdiness when device is under load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0.07 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&gt;5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Degrees of Tilt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792362721"/>
                  </a:ext>
                </a:extLst>
              </a:tr>
              <a:tr h="230696">
                <a:tc>
                  <a:txBody>
                    <a:bodyPr/>
                    <a:lstStyle/>
                    <a:p>
                      <a:pPr algn="ctr" fontAlgn="base"/>
                      <a:r>
                        <a:rPr lang="en-US" sz="700" cap="none" spc="0">
                          <a:solidFill>
                            <a:schemeClr val="tx1"/>
                          </a:solidFill>
                          <a:effectLst/>
                          <a:latin typeface="Calibri" panose="020F0502020204030204" pitchFamily="34" charset="0"/>
                        </a:rPr>
                        <a:t>18 </a:t>
                      </a:r>
                      <a:endParaRPr lang="en-US" sz="700" cap="none" spc="0">
                        <a:solidFill>
                          <a:schemeClr val="tx1"/>
                        </a:solidFill>
                        <a:effectLst/>
                      </a:endParaRPr>
                    </a:p>
                  </a:txBody>
                  <a:tcPr marL="39387" marR="35167" marT="11253" marB="84401">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Ergonomic Design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0.07 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None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tc>
                  <a:txBody>
                    <a:bodyPr/>
                    <a:lstStyle/>
                    <a:p>
                      <a:pPr algn="ctr" fontAlgn="base"/>
                      <a:r>
                        <a:rPr lang="en-US" sz="700" cap="none" spc="0">
                          <a:solidFill>
                            <a:schemeClr val="tx1"/>
                          </a:solidFill>
                          <a:effectLst/>
                          <a:latin typeface="Calibri"/>
                        </a:rPr>
                        <a:t>N/A </a:t>
                      </a:r>
                    </a:p>
                  </a:txBody>
                  <a:tcPr marL="39387" marR="35167" marT="11253" marB="84401">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289445550"/>
                  </a:ext>
                </a:extLst>
              </a:tr>
              <a:tr h="230696">
                <a:tc>
                  <a:txBody>
                    <a:bodyPr/>
                    <a:lstStyle/>
                    <a:p>
                      <a:pPr algn="ctr" fontAlgn="base"/>
                      <a:r>
                        <a:rPr lang="en-US" sz="700" cap="none" spc="0">
                          <a:solidFill>
                            <a:schemeClr val="tx1"/>
                          </a:solidFill>
                          <a:effectLst/>
                          <a:latin typeface="Calibri" panose="020F0502020204030204" pitchFamily="34" charset="0"/>
                        </a:rPr>
                        <a:t>19 </a:t>
                      </a:r>
                      <a:endParaRPr lang="en-US" sz="700" cap="none" spc="0">
                        <a:solidFill>
                          <a:schemeClr val="tx1"/>
                        </a:solidFill>
                        <a:effectLst/>
                      </a:endParaRPr>
                    </a:p>
                  </a:txBody>
                  <a:tcPr marL="39387" marR="35167" marT="11253" marB="84401">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Combine with other physio equipment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0.08 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&lt;5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algn="ctr" fontAlgn="base"/>
                      <a:r>
                        <a:rPr lang="en-US" sz="700" cap="none" spc="0">
                          <a:solidFill>
                            <a:schemeClr val="tx1"/>
                          </a:solidFill>
                          <a:effectLst/>
                          <a:latin typeface="Calibri"/>
                        </a:rPr>
                        <a:t>Pieces of equipment </a:t>
                      </a:r>
                    </a:p>
                  </a:txBody>
                  <a:tcPr marL="39387" marR="35167" marT="11253" marB="84401">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12609256"/>
                  </a:ext>
                </a:extLst>
              </a:tr>
              <a:tr h="343230">
                <a:tc>
                  <a:txBody>
                    <a:bodyPr/>
                    <a:lstStyle/>
                    <a:p>
                      <a:pPr algn="ctr" fontAlgn="base"/>
                      <a:r>
                        <a:rPr lang="en-US" sz="700" cap="none" spc="0">
                          <a:solidFill>
                            <a:schemeClr val="tx1"/>
                          </a:solidFill>
                          <a:effectLst/>
                          <a:latin typeface="Calibri" panose="020F0502020204030204" pitchFamily="34" charset="0"/>
                        </a:rPr>
                        <a:t>20 </a:t>
                      </a:r>
                      <a:endParaRPr lang="en-US" sz="700" cap="none" spc="0">
                        <a:solidFill>
                          <a:schemeClr val="tx1"/>
                        </a:solidFill>
                        <a:effectLst/>
                      </a:endParaRPr>
                    </a:p>
                  </a:txBody>
                  <a:tcPr marL="39387" marR="35167" marT="11253" marB="84401">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algn="ctr" fontAlgn="base"/>
                      <a:r>
                        <a:rPr lang="en-US" sz="700" cap="none" spc="0">
                          <a:solidFill>
                            <a:schemeClr val="tx1"/>
                          </a:solidFill>
                          <a:effectLst/>
                          <a:latin typeface="Calibri"/>
                        </a:rPr>
                        <a:t>Mechanism Durability </a:t>
                      </a:r>
                    </a:p>
                  </a:txBody>
                  <a:tcPr marL="39387" marR="35167" marT="11253" marB="84401">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ase"/>
                      <a:r>
                        <a:rPr lang="en-US" sz="700" cap="none" spc="0">
                          <a:solidFill>
                            <a:schemeClr val="tx1"/>
                          </a:solidFill>
                          <a:effectLst/>
                          <a:latin typeface="Calibri"/>
                        </a:rPr>
                        <a:t>0.105 </a:t>
                      </a:r>
                    </a:p>
                    <a:p>
                      <a:pPr algn="ctr" fontAlgn="base"/>
                      <a:r>
                        <a:rPr lang="en-US" sz="700" cap="none" spc="0">
                          <a:solidFill>
                            <a:schemeClr val="tx1"/>
                          </a:solidFill>
                          <a:effectLst/>
                          <a:latin typeface="Calibri"/>
                        </a:rPr>
                        <a:t>HIGH </a:t>
                      </a:r>
                    </a:p>
                  </a:txBody>
                  <a:tcPr marL="39387" marR="35167" marT="11253" marB="84401">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ase"/>
                      <a:r>
                        <a:rPr lang="en-US" sz="700" cap="none" spc="0">
                          <a:solidFill>
                            <a:schemeClr val="tx1"/>
                          </a:solidFill>
                          <a:effectLst/>
                          <a:latin typeface="Calibri"/>
                        </a:rPr>
                        <a:t>&lt;10000 </a:t>
                      </a:r>
                    </a:p>
                  </a:txBody>
                  <a:tcPr marL="39387" marR="35167" marT="11253" marB="84401">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ase"/>
                      <a:r>
                        <a:rPr lang="en-US" sz="700" cap="none" spc="0">
                          <a:solidFill>
                            <a:schemeClr val="tx1"/>
                          </a:solidFill>
                          <a:effectLst/>
                          <a:latin typeface="Calibri"/>
                        </a:rPr>
                        <a:t>Full Cycles of different parts </a:t>
                      </a:r>
                    </a:p>
                  </a:txBody>
                  <a:tcPr marL="39387" marR="35167" marT="11253" marB="8440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499590331"/>
                  </a:ext>
                </a:extLst>
              </a:tr>
            </a:tbl>
          </a:graphicData>
        </a:graphic>
      </p:graphicFrame>
      <p:pic>
        <p:nvPicPr>
          <p:cNvPr id="3" name="Recorded Sound">
            <a:hlinkClick r:id="" action="ppaction://media"/>
            <a:extLst>
              <a:ext uri="{FF2B5EF4-FFF2-40B4-BE49-F238E27FC236}">
                <a16:creationId xmlns:a16="http://schemas.microsoft.com/office/drawing/2014/main" id="{F555A879-AF93-3A50-4413-90BD6EBEDB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96735" y="5931119"/>
            <a:ext cx="841385" cy="841385"/>
          </a:xfrm>
          <a:prstGeom prst="rect">
            <a:avLst/>
          </a:prstGeom>
        </p:spPr>
      </p:pic>
    </p:spTree>
    <p:extLst>
      <p:ext uri="{BB962C8B-B14F-4D97-AF65-F5344CB8AC3E}">
        <p14:creationId xmlns:p14="http://schemas.microsoft.com/office/powerpoint/2010/main" val="359065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AE1B0-272A-ACF8-EAE8-D43BB03E94A4}"/>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Design Overview</a:t>
            </a:r>
          </a:p>
        </p:txBody>
      </p:sp>
      <p:grpSp>
        <p:nvGrpSpPr>
          <p:cNvPr id="88" name="Group 8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89" name="Rectangle 8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CA007B07-6219-724A-B068-5C6F7F7782F7}"/>
              </a:ext>
            </a:extLst>
          </p:cNvPr>
          <p:cNvPicPr>
            <a:picLocks noChangeAspect="1"/>
          </p:cNvPicPr>
          <p:nvPr/>
        </p:nvPicPr>
        <p:blipFill>
          <a:blip r:embed="rId2"/>
          <a:stretch>
            <a:fillRect/>
          </a:stretch>
        </p:blipFill>
        <p:spPr>
          <a:xfrm>
            <a:off x="5922492" y="1261343"/>
            <a:ext cx="5536001" cy="4276560"/>
          </a:xfrm>
          <a:prstGeom prst="rect">
            <a:avLst/>
          </a:prstGeom>
        </p:spPr>
      </p:pic>
    </p:spTree>
    <p:extLst>
      <p:ext uri="{BB962C8B-B14F-4D97-AF65-F5344CB8AC3E}">
        <p14:creationId xmlns:p14="http://schemas.microsoft.com/office/powerpoint/2010/main" val="3030874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4C35D-7520-F89D-1CA4-379251FD53B4}"/>
              </a:ext>
            </a:extLst>
          </p:cNvPr>
          <p:cNvSpPr>
            <a:spLocks noGrp="1"/>
          </p:cNvSpPr>
          <p:nvPr>
            <p:ph type="title"/>
          </p:nvPr>
        </p:nvSpPr>
        <p:spPr/>
        <p:txBody>
          <a:bodyPr/>
          <a:lstStyle/>
          <a:p>
            <a:r>
              <a:rPr lang="en-US"/>
              <a:t>Subsystem (Resistance Spool)</a:t>
            </a:r>
          </a:p>
        </p:txBody>
      </p:sp>
      <p:sp>
        <p:nvSpPr>
          <p:cNvPr id="3" name="Content Placeholder 2">
            <a:extLst>
              <a:ext uri="{FF2B5EF4-FFF2-40B4-BE49-F238E27FC236}">
                <a16:creationId xmlns:a16="http://schemas.microsoft.com/office/drawing/2014/main" id="{44A857D0-BD2D-4F92-DE6A-AF860A92AA5A}"/>
              </a:ext>
            </a:extLst>
          </p:cNvPr>
          <p:cNvSpPr>
            <a:spLocks noGrp="1"/>
          </p:cNvSpPr>
          <p:nvPr>
            <p:ph idx="1"/>
          </p:nvPr>
        </p:nvSpPr>
        <p:spPr>
          <a:xfrm>
            <a:off x="431800" y="2223428"/>
            <a:ext cx="5416062" cy="2786698"/>
          </a:xfrm>
        </p:spPr>
        <p:txBody>
          <a:bodyPr vert="horz" lIns="91440" tIns="45720" rIns="91440" bIns="45720" rtlCol="0" anchor="t">
            <a:normAutofit/>
          </a:bodyPr>
          <a:lstStyle/>
          <a:p>
            <a:r>
              <a:rPr lang="en-US" sz="2400"/>
              <a:t>Cable spool intended for resistance style workouts</a:t>
            </a:r>
          </a:p>
          <a:p>
            <a:r>
              <a:rPr lang="en-US" sz="2400"/>
              <a:t>The spool rides on plastic ball bearings on a fixed guide rod connected to the casing</a:t>
            </a:r>
          </a:p>
          <a:p>
            <a:r>
              <a:rPr lang="en-US" sz="2400"/>
              <a:t>Drum spring hooked onto guide rod to pull spool back to home position.</a:t>
            </a:r>
          </a:p>
        </p:txBody>
      </p:sp>
      <p:pic>
        <p:nvPicPr>
          <p:cNvPr id="7" name="Picture 6" descr="A black wheel with a metal rod&#10;&#10;Description automatically generated">
            <a:extLst>
              <a:ext uri="{FF2B5EF4-FFF2-40B4-BE49-F238E27FC236}">
                <a16:creationId xmlns:a16="http://schemas.microsoft.com/office/drawing/2014/main" id="{EA249C27-A637-99BA-817F-429D3F77596F}"/>
              </a:ext>
            </a:extLst>
          </p:cNvPr>
          <p:cNvPicPr>
            <a:picLocks noChangeAspect="1"/>
          </p:cNvPicPr>
          <p:nvPr/>
        </p:nvPicPr>
        <p:blipFill>
          <a:blip r:embed="rId4"/>
          <a:stretch>
            <a:fillRect/>
          </a:stretch>
        </p:blipFill>
        <p:spPr>
          <a:xfrm>
            <a:off x="8382391" y="1585448"/>
            <a:ext cx="3270739" cy="3683977"/>
          </a:xfrm>
          <a:prstGeom prst="rect">
            <a:avLst/>
          </a:prstGeom>
        </p:spPr>
      </p:pic>
      <p:pic>
        <p:nvPicPr>
          <p:cNvPr id="8" name="Picture 7" descr="A close-up of a machine&#10;&#10;Description automatically generated">
            <a:extLst>
              <a:ext uri="{FF2B5EF4-FFF2-40B4-BE49-F238E27FC236}">
                <a16:creationId xmlns:a16="http://schemas.microsoft.com/office/drawing/2014/main" id="{4224404D-31DC-62F4-D6E7-1FD2D0291C8D}"/>
              </a:ext>
            </a:extLst>
          </p:cNvPr>
          <p:cNvPicPr>
            <a:picLocks noChangeAspect="1"/>
          </p:cNvPicPr>
          <p:nvPr/>
        </p:nvPicPr>
        <p:blipFill>
          <a:blip r:embed="rId5"/>
          <a:stretch>
            <a:fillRect/>
          </a:stretch>
        </p:blipFill>
        <p:spPr>
          <a:xfrm>
            <a:off x="6333953" y="1682652"/>
            <a:ext cx="2050806" cy="3868616"/>
          </a:xfrm>
          <a:prstGeom prst="rect">
            <a:avLst/>
          </a:prstGeom>
        </p:spPr>
      </p:pic>
      <p:pic>
        <p:nvPicPr>
          <p:cNvPr id="4" name="Recorded Sound">
            <a:hlinkClick r:id="" action="ppaction://media"/>
            <a:extLst>
              <a:ext uri="{FF2B5EF4-FFF2-40B4-BE49-F238E27FC236}">
                <a16:creationId xmlns:a16="http://schemas.microsoft.com/office/drawing/2014/main" id="{B48178F4-AF62-3787-D5BC-A72CA87B13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00792" y="5550242"/>
            <a:ext cx="962608" cy="962608"/>
          </a:xfrm>
          <a:prstGeom prst="rect">
            <a:avLst/>
          </a:prstGeom>
        </p:spPr>
      </p:pic>
    </p:spTree>
    <p:extLst>
      <p:ext uri="{BB962C8B-B14F-4D97-AF65-F5344CB8AC3E}">
        <p14:creationId xmlns:p14="http://schemas.microsoft.com/office/powerpoint/2010/main" val="36268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847B-4D03-B739-6619-C51C0E60F1DB}"/>
              </a:ext>
            </a:extLst>
          </p:cNvPr>
          <p:cNvSpPr>
            <a:spLocks noGrp="1"/>
          </p:cNvSpPr>
          <p:nvPr>
            <p:ph type="title"/>
          </p:nvPr>
        </p:nvSpPr>
        <p:spPr/>
        <p:txBody>
          <a:bodyPr/>
          <a:lstStyle/>
          <a:p>
            <a:r>
              <a:rPr lang="en-US">
                <a:ea typeface="+mj-lt"/>
                <a:cs typeface="+mj-lt"/>
              </a:rPr>
              <a:t>Subsystem (Resistance Spool)</a:t>
            </a:r>
            <a:endParaRPr lang="en-US"/>
          </a:p>
        </p:txBody>
      </p:sp>
      <p:sp>
        <p:nvSpPr>
          <p:cNvPr id="3" name="Content Placeholder 2">
            <a:extLst>
              <a:ext uri="{FF2B5EF4-FFF2-40B4-BE49-F238E27FC236}">
                <a16:creationId xmlns:a16="http://schemas.microsoft.com/office/drawing/2014/main" id="{D183C0A4-38B5-0107-90A9-899B30D68259}"/>
              </a:ext>
            </a:extLst>
          </p:cNvPr>
          <p:cNvSpPr>
            <a:spLocks noGrp="1"/>
          </p:cNvSpPr>
          <p:nvPr>
            <p:ph idx="1"/>
          </p:nvPr>
        </p:nvSpPr>
        <p:spPr>
          <a:xfrm>
            <a:off x="523240" y="2171065"/>
            <a:ext cx="4501662" cy="2705418"/>
          </a:xfrm>
        </p:spPr>
        <p:txBody>
          <a:bodyPr vert="horz" lIns="91440" tIns="45720" rIns="91440" bIns="45720" rtlCol="0" anchor="t">
            <a:normAutofit/>
          </a:bodyPr>
          <a:lstStyle/>
          <a:p>
            <a:r>
              <a:rPr lang="en-US" sz="2400"/>
              <a:t>Stationary friction discs create the desired load on cable and is adjusted via an adjustment fork.</a:t>
            </a:r>
          </a:p>
          <a:p>
            <a:r>
              <a:rPr lang="en-US" sz="2400"/>
              <a:t>Split spool design allows for compact packaging of subsystem</a:t>
            </a:r>
          </a:p>
          <a:p>
            <a:endParaRPr lang="en-US"/>
          </a:p>
        </p:txBody>
      </p:sp>
      <p:pic>
        <p:nvPicPr>
          <p:cNvPr id="4" name="Picture 3">
            <a:extLst>
              <a:ext uri="{FF2B5EF4-FFF2-40B4-BE49-F238E27FC236}">
                <a16:creationId xmlns:a16="http://schemas.microsoft.com/office/drawing/2014/main" id="{080E5AA4-16FA-28BD-A01E-09B77470E384}"/>
              </a:ext>
            </a:extLst>
          </p:cNvPr>
          <p:cNvPicPr>
            <a:picLocks noChangeAspect="1"/>
          </p:cNvPicPr>
          <p:nvPr/>
        </p:nvPicPr>
        <p:blipFill>
          <a:blip r:embed="rId4"/>
          <a:stretch>
            <a:fillRect/>
          </a:stretch>
        </p:blipFill>
        <p:spPr>
          <a:xfrm>
            <a:off x="8754573" y="1450756"/>
            <a:ext cx="3123468" cy="3570410"/>
          </a:xfrm>
          <a:prstGeom prst="rect">
            <a:avLst/>
          </a:prstGeom>
        </p:spPr>
      </p:pic>
      <p:pic>
        <p:nvPicPr>
          <p:cNvPr id="5" name="Picture 4" descr="A drawing of a machine&#10;&#10;Description automatically generated">
            <a:extLst>
              <a:ext uri="{FF2B5EF4-FFF2-40B4-BE49-F238E27FC236}">
                <a16:creationId xmlns:a16="http://schemas.microsoft.com/office/drawing/2014/main" id="{094AF6D0-78B7-3179-1941-24DEAF71AA61}"/>
              </a:ext>
            </a:extLst>
          </p:cNvPr>
          <p:cNvPicPr>
            <a:picLocks noChangeAspect="1"/>
          </p:cNvPicPr>
          <p:nvPr/>
        </p:nvPicPr>
        <p:blipFill>
          <a:blip r:embed="rId5"/>
          <a:stretch>
            <a:fillRect/>
          </a:stretch>
        </p:blipFill>
        <p:spPr>
          <a:xfrm>
            <a:off x="5461195" y="2172018"/>
            <a:ext cx="3194539" cy="2512402"/>
          </a:xfrm>
          <a:prstGeom prst="rect">
            <a:avLst/>
          </a:prstGeom>
        </p:spPr>
      </p:pic>
      <p:pic>
        <p:nvPicPr>
          <p:cNvPr id="6" name="Recorded Sound">
            <a:hlinkClick r:id="" action="ppaction://media"/>
            <a:extLst>
              <a:ext uri="{FF2B5EF4-FFF2-40B4-BE49-F238E27FC236}">
                <a16:creationId xmlns:a16="http://schemas.microsoft.com/office/drawing/2014/main" id="{D7C2741A-4004-27F2-CAFF-DB2BC8D076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38114" y="5854619"/>
            <a:ext cx="925286" cy="925286"/>
          </a:xfrm>
          <a:prstGeom prst="rect">
            <a:avLst/>
          </a:prstGeom>
        </p:spPr>
      </p:pic>
    </p:spTree>
    <p:extLst>
      <p:ext uri="{BB962C8B-B14F-4D97-AF65-F5344CB8AC3E}">
        <p14:creationId xmlns:p14="http://schemas.microsoft.com/office/powerpoint/2010/main" val="414728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4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32054-2728-632E-E31E-E0CEAD202E11}"/>
              </a:ext>
            </a:extLst>
          </p:cNvPr>
          <p:cNvSpPr>
            <a:spLocks noGrp="1"/>
          </p:cNvSpPr>
          <p:nvPr>
            <p:ph type="title"/>
          </p:nvPr>
        </p:nvSpPr>
        <p:spPr/>
        <p:txBody>
          <a:bodyPr/>
          <a:lstStyle/>
          <a:p>
            <a:r>
              <a:rPr lang="en-US">
                <a:ea typeface="+mj-lt"/>
                <a:cs typeface="+mj-lt"/>
              </a:rPr>
              <a:t>Subsystem (Accessory Spool)</a:t>
            </a:r>
            <a:endParaRPr lang="en-US"/>
          </a:p>
        </p:txBody>
      </p:sp>
      <p:sp>
        <p:nvSpPr>
          <p:cNvPr id="3" name="Content Placeholder 2">
            <a:extLst>
              <a:ext uri="{FF2B5EF4-FFF2-40B4-BE49-F238E27FC236}">
                <a16:creationId xmlns:a16="http://schemas.microsoft.com/office/drawing/2014/main" id="{21E6292D-62C0-E777-8715-518ABE9E981C}"/>
              </a:ext>
            </a:extLst>
          </p:cNvPr>
          <p:cNvSpPr>
            <a:spLocks noGrp="1"/>
          </p:cNvSpPr>
          <p:nvPr>
            <p:ph idx="1"/>
          </p:nvPr>
        </p:nvSpPr>
        <p:spPr>
          <a:xfrm>
            <a:off x="360680" y="2496185"/>
            <a:ext cx="5364480" cy="2268538"/>
          </a:xfrm>
        </p:spPr>
        <p:txBody>
          <a:bodyPr vert="horz" lIns="91440" tIns="45720" rIns="91440" bIns="45720" rtlCol="0" anchor="t">
            <a:normAutofit/>
          </a:bodyPr>
          <a:lstStyle/>
          <a:p>
            <a:r>
              <a:rPr lang="en-US" sz="2400">
                <a:ea typeface="+mn-lt"/>
                <a:cs typeface="+mn-lt"/>
              </a:rPr>
              <a:t>Accessory spool is used to attach various handles and grips to a cable</a:t>
            </a:r>
          </a:p>
          <a:p>
            <a:r>
              <a:rPr lang="en-US" sz="2400"/>
              <a:t>The spool is sitting between two large guide rods, which are both fitted into two plastic ball bearings that are already fitted into the spool</a:t>
            </a:r>
          </a:p>
        </p:txBody>
      </p:sp>
      <p:pic>
        <p:nvPicPr>
          <p:cNvPr id="4" name="Picture 3" descr="A close-up of a wheel&#10;&#10;Description automatically generated">
            <a:extLst>
              <a:ext uri="{FF2B5EF4-FFF2-40B4-BE49-F238E27FC236}">
                <a16:creationId xmlns:a16="http://schemas.microsoft.com/office/drawing/2014/main" id="{67B2B927-226E-910D-CCF8-BE7B4DD9BAA8}"/>
              </a:ext>
            </a:extLst>
          </p:cNvPr>
          <p:cNvPicPr>
            <a:picLocks noChangeAspect="1"/>
          </p:cNvPicPr>
          <p:nvPr/>
        </p:nvPicPr>
        <p:blipFill>
          <a:blip r:embed="rId4"/>
          <a:stretch>
            <a:fillRect/>
          </a:stretch>
        </p:blipFill>
        <p:spPr>
          <a:xfrm>
            <a:off x="6451600" y="1590246"/>
            <a:ext cx="2743200" cy="2763107"/>
          </a:xfrm>
          <a:prstGeom prst="rect">
            <a:avLst/>
          </a:prstGeom>
        </p:spPr>
      </p:pic>
      <p:pic>
        <p:nvPicPr>
          <p:cNvPr id="5" name="Picture 4" descr="A drawing of a machine&#10;&#10;Description automatically generated">
            <a:extLst>
              <a:ext uri="{FF2B5EF4-FFF2-40B4-BE49-F238E27FC236}">
                <a16:creationId xmlns:a16="http://schemas.microsoft.com/office/drawing/2014/main" id="{F37BE809-8B75-D2EF-FB3E-97C42A1A4EAD}"/>
              </a:ext>
            </a:extLst>
          </p:cNvPr>
          <p:cNvPicPr>
            <a:picLocks noChangeAspect="1"/>
          </p:cNvPicPr>
          <p:nvPr/>
        </p:nvPicPr>
        <p:blipFill>
          <a:blip r:embed="rId5"/>
          <a:stretch>
            <a:fillRect/>
          </a:stretch>
        </p:blipFill>
        <p:spPr>
          <a:xfrm>
            <a:off x="8768080" y="3627939"/>
            <a:ext cx="3068320" cy="2863481"/>
          </a:xfrm>
          <a:prstGeom prst="rect">
            <a:avLst/>
          </a:prstGeom>
        </p:spPr>
      </p:pic>
      <p:pic>
        <p:nvPicPr>
          <p:cNvPr id="6" name="Recording (3)">
            <a:hlinkClick r:id="" action="ppaction://media"/>
            <a:extLst>
              <a:ext uri="{FF2B5EF4-FFF2-40B4-BE49-F238E27FC236}">
                <a16:creationId xmlns:a16="http://schemas.microsoft.com/office/drawing/2014/main" id="{B47CEAE2-70D6-8639-5E20-65B4781F43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05515" y="300355"/>
            <a:ext cx="730250" cy="730250"/>
          </a:xfrm>
          <a:prstGeom prst="rect">
            <a:avLst/>
          </a:prstGeom>
        </p:spPr>
      </p:pic>
    </p:spTree>
    <p:extLst>
      <p:ext uri="{BB962C8B-B14F-4D97-AF65-F5344CB8AC3E}">
        <p14:creationId xmlns:p14="http://schemas.microsoft.com/office/powerpoint/2010/main" val="28005993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6BB1-279C-9A2C-FAD9-FFB3BD763AB0}"/>
              </a:ext>
            </a:extLst>
          </p:cNvPr>
          <p:cNvSpPr>
            <a:spLocks noGrp="1"/>
          </p:cNvSpPr>
          <p:nvPr>
            <p:ph type="title"/>
          </p:nvPr>
        </p:nvSpPr>
        <p:spPr/>
        <p:txBody>
          <a:bodyPr/>
          <a:lstStyle/>
          <a:p>
            <a:br>
              <a:rPr lang="en-US">
                <a:ea typeface="+mj-lt"/>
                <a:cs typeface="+mj-lt"/>
              </a:rPr>
            </a:br>
            <a:r>
              <a:rPr lang="en-US">
                <a:ea typeface="+mj-lt"/>
                <a:cs typeface="+mj-lt"/>
              </a:rPr>
              <a:t>Subsystem (Accessory Spool)</a:t>
            </a:r>
          </a:p>
          <a:p>
            <a:endParaRPr lang="en-US"/>
          </a:p>
        </p:txBody>
      </p:sp>
      <p:sp>
        <p:nvSpPr>
          <p:cNvPr id="3" name="Content Placeholder 2">
            <a:extLst>
              <a:ext uri="{FF2B5EF4-FFF2-40B4-BE49-F238E27FC236}">
                <a16:creationId xmlns:a16="http://schemas.microsoft.com/office/drawing/2014/main" id="{9951C5F2-3A9E-CB9C-FF74-9F30C77FF1F8}"/>
              </a:ext>
            </a:extLst>
          </p:cNvPr>
          <p:cNvSpPr>
            <a:spLocks noGrp="1"/>
          </p:cNvSpPr>
          <p:nvPr>
            <p:ph idx="1"/>
          </p:nvPr>
        </p:nvSpPr>
        <p:spPr>
          <a:xfrm>
            <a:off x="269240" y="2272665"/>
            <a:ext cx="5537200" cy="2918778"/>
          </a:xfrm>
        </p:spPr>
        <p:txBody>
          <a:bodyPr vert="horz" lIns="91440" tIns="45720" rIns="91440" bIns="45720" rtlCol="0" anchor="t">
            <a:normAutofit/>
          </a:bodyPr>
          <a:lstStyle/>
          <a:p>
            <a:r>
              <a:rPr lang="en-US" sz="2400">
                <a:ea typeface="+mn-lt"/>
                <a:cs typeface="+mn-lt"/>
              </a:rPr>
              <a:t>The power spring is hooked on a small guide rod to pull the spool back into its home position</a:t>
            </a:r>
          </a:p>
          <a:p>
            <a:r>
              <a:rPr lang="en-US" sz="2400">
                <a:ea typeface="+mn-lt"/>
                <a:cs typeface="+mn-lt"/>
              </a:rPr>
              <a:t>A cutout in the spool is made for the spring to hook onto, which creates tension once the spring is extended during rotation</a:t>
            </a:r>
          </a:p>
        </p:txBody>
      </p:sp>
      <p:pic>
        <p:nvPicPr>
          <p:cNvPr id="4" name="Picture 3" descr="A drawing of a machine&#10;&#10;Description automatically generated">
            <a:extLst>
              <a:ext uri="{FF2B5EF4-FFF2-40B4-BE49-F238E27FC236}">
                <a16:creationId xmlns:a16="http://schemas.microsoft.com/office/drawing/2014/main" id="{3BD4B976-1D8F-4030-D0CC-45A4DC0F1BFA}"/>
              </a:ext>
            </a:extLst>
          </p:cNvPr>
          <p:cNvPicPr>
            <a:picLocks noChangeAspect="1"/>
          </p:cNvPicPr>
          <p:nvPr/>
        </p:nvPicPr>
        <p:blipFill>
          <a:blip r:embed="rId4"/>
          <a:stretch>
            <a:fillRect/>
          </a:stretch>
        </p:blipFill>
        <p:spPr>
          <a:xfrm>
            <a:off x="6167120" y="2497888"/>
            <a:ext cx="2184400" cy="2918863"/>
          </a:xfrm>
          <a:prstGeom prst="rect">
            <a:avLst/>
          </a:prstGeom>
        </p:spPr>
      </p:pic>
      <p:pic>
        <p:nvPicPr>
          <p:cNvPr id="5" name="Picture 4" descr="A circular object with a spiral&#10;&#10;Description automatically generated">
            <a:extLst>
              <a:ext uri="{FF2B5EF4-FFF2-40B4-BE49-F238E27FC236}">
                <a16:creationId xmlns:a16="http://schemas.microsoft.com/office/drawing/2014/main" id="{F5090AB8-B982-8D1F-A78C-7AE6A2A029B5}"/>
              </a:ext>
            </a:extLst>
          </p:cNvPr>
          <p:cNvPicPr>
            <a:picLocks noChangeAspect="1"/>
          </p:cNvPicPr>
          <p:nvPr/>
        </p:nvPicPr>
        <p:blipFill>
          <a:blip r:embed="rId5"/>
          <a:stretch>
            <a:fillRect/>
          </a:stretch>
        </p:blipFill>
        <p:spPr>
          <a:xfrm>
            <a:off x="8351520" y="2103505"/>
            <a:ext cx="3515359" cy="3738109"/>
          </a:xfrm>
          <a:prstGeom prst="rect">
            <a:avLst/>
          </a:prstGeom>
        </p:spPr>
      </p:pic>
      <p:pic>
        <p:nvPicPr>
          <p:cNvPr id="6" name="Recording (4)">
            <a:hlinkClick r:id="" action="ppaction://media"/>
            <a:extLst>
              <a:ext uri="{FF2B5EF4-FFF2-40B4-BE49-F238E27FC236}">
                <a16:creationId xmlns:a16="http://schemas.microsoft.com/office/drawing/2014/main" id="{300F61CE-EB4A-58CC-5415-4B69A521AF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35995" y="300355"/>
            <a:ext cx="730250" cy="730250"/>
          </a:xfrm>
          <a:prstGeom prst="rect">
            <a:avLst/>
          </a:prstGeom>
        </p:spPr>
      </p:pic>
    </p:spTree>
    <p:extLst>
      <p:ext uri="{BB962C8B-B14F-4D97-AF65-F5344CB8AC3E}">
        <p14:creationId xmlns:p14="http://schemas.microsoft.com/office/powerpoint/2010/main" val="10858436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6BB1-279C-9A2C-FAD9-FFB3BD763AB0}"/>
              </a:ext>
            </a:extLst>
          </p:cNvPr>
          <p:cNvSpPr>
            <a:spLocks noGrp="1"/>
          </p:cNvSpPr>
          <p:nvPr>
            <p:ph type="title"/>
          </p:nvPr>
        </p:nvSpPr>
        <p:spPr/>
        <p:txBody>
          <a:bodyPr/>
          <a:lstStyle/>
          <a:p>
            <a:br>
              <a:rPr lang="en-US">
                <a:ea typeface="+mj-lt"/>
                <a:cs typeface="+mj-lt"/>
              </a:rPr>
            </a:br>
            <a:r>
              <a:rPr lang="en-US">
                <a:ea typeface="+mj-lt"/>
                <a:cs typeface="+mj-lt"/>
              </a:rPr>
              <a:t>Subsystem (Leg Platform and Brace)</a:t>
            </a:r>
          </a:p>
          <a:p>
            <a:endParaRPr lang="en-US"/>
          </a:p>
        </p:txBody>
      </p:sp>
      <p:sp>
        <p:nvSpPr>
          <p:cNvPr id="3" name="Content Placeholder 2">
            <a:extLst>
              <a:ext uri="{FF2B5EF4-FFF2-40B4-BE49-F238E27FC236}">
                <a16:creationId xmlns:a16="http://schemas.microsoft.com/office/drawing/2014/main" id="{9951C5F2-3A9E-CB9C-FF74-9F30C77FF1F8}"/>
              </a:ext>
            </a:extLst>
          </p:cNvPr>
          <p:cNvSpPr>
            <a:spLocks noGrp="1"/>
          </p:cNvSpPr>
          <p:nvPr>
            <p:ph idx="1"/>
          </p:nvPr>
        </p:nvSpPr>
        <p:spPr>
          <a:xfrm>
            <a:off x="269240" y="2272665"/>
            <a:ext cx="6017845" cy="2918778"/>
          </a:xfrm>
        </p:spPr>
        <p:txBody>
          <a:bodyPr vert="horz" lIns="91440" tIns="45720" rIns="91440" bIns="45720" rtlCol="0" anchor="t">
            <a:normAutofit/>
          </a:bodyPr>
          <a:lstStyle/>
          <a:p>
            <a:r>
              <a:rPr lang="en-US">
                <a:ea typeface="+mn-lt"/>
                <a:cs typeface="+mn-lt"/>
              </a:rPr>
              <a:t>The hinge is fastened to the cylinder-shaped cast to allow the user to position his leg inside the brace</a:t>
            </a:r>
            <a:endParaRPr lang="en-US"/>
          </a:p>
          <a:p>
            <a:r>
              <a:rPr lang="en-US">
                <a:ea typeface="+mn-lt"/>
                <a:cs typeface="+mn-lt"/>
              </a:rPr>
              <a:t>The leg platform on the bottom of the assembly holds the brace to the resistance device</a:t>
            </a:r>
          </a:p>
        </p:txBody>
      </p:sp>
      <p:pic>
        <p:nvPicPr>
          <p:cNvPr id="8" name="Content Placeholder 4" descr="A drawing of a metal object&#10;&#10;Description automatically generated">
            <a:extLst>
              <a:ext uri="{FF2B5EF4-FFF2-40B4-BE49-F238E27FC236}">
                <a16:creationId xmlns:a16="http://schemas.microsoft.com/office/drawing/2014/main" id="{3F03DA88-2C58-9037-6F43-6DA40ADED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3544" y="1951347"/>
            <a:ext cx="4429722" cy="4092787"/>
          </a:xfrm>
          <a:prstGeom prst="rect">
            <a:avLst/>
          </a:prstGeom>
        </p:spPr>
      </p:pic>
      <p:pic>
        <p:nvPicPr>
          <p:cNvPr id="9" name="Picture 8">
            <a:extLst>
              <a:ext uri="{FF2B5EF4-FFF2-40B4-BE49-F238E27FC236}">
                <a16:creationId xmlns:a16="http://schemas.microsoft.com/office/drawing/2014/main" id="{21A78FC8-099A-994A-53F6-4FD840A2971A}"/>
              </a:ext>
            </a:extLst>
          </p:cNvPr>
          <p:cNvPicPr>
            <a:picLocks noChangeAspect="1"/>
          </p:cNvPicPr>
          <p:nvPr/>
        </p:nvPicPr>
        <p:blipFill>
          <a:blip r:embed="rId3"/>
          <a:stretch>
            <a:fillRect/>
          </a:stretch>
        </p:blipFill>
        <p:spPr>
          <a:xfrm>
            <a:off x="10799153" y="365613"/>
            <a:ext cx="1038957" cy="1038957"/>
          </a:xfrm>
          <a:prstGeom prst="rect">
            <a:avLst/>
          </a:prstGeom>
        </p:spPr>
      </p:pic>
    </p:spTree>
    <p:extLst>
      <p:ext uri="{BB962C8B-B14F-4D97-AF65-F5344CB8AC3E}">
        <p14:creationId xmlns:p14="http://schemas.microsoft.com/office/powerpoint/2010/main" val="159926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618</Words>
  <Application>Microsoft Office PowerPoint</Application>
  <PresentationFormat>Widescreen</PresentationFormat>
  <Paragraphs>104</Paragraphs>
  <Slides>12</Slides>
  <Notes>1</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Aptos Display</vt:lpstr>
      <vt:lpstr>Arial</vt:lpstr>
      <vt:lpstr>Calibri</vt:lpstr>
      <vt:lpstr>Segoe UI</vt:lpstr>
      <vt:lpstr>office theme</vt:lpstr>
      <vt:lpstr>The Physio Assistant</vt:lpstr>
      <vt:lpstr>Project Goal and Mandate</vt:lpstr>
      <vt:lpstr>Methodology</vt:lpstr>
      <vt:lpstr>Design Overview</vt:lpstr>
      <vt:lpstr>Subsystem (Resistance Spool)</vt:lpstr>
      <vt:lpstr>Subsystem (Resistance Spool)</vt:lpstr>
      <vt:lpstr>Subsystem (Accessory Spool)</vt:lpstr>
      <vt:lpstr> Subsystem (Accessory Spool) </vt:lpstr>
      <vt:lpstr> Subsystem (Leg Platform and Brace) </vt:lpstr>
      <vt:lpstr>Subsystem (Leg Platform and Brace)</vt:lpstr>
      <vt:lpstr>Subsystem (ratcheting hinge mechanism)</vt:lpstr>
      <vt:lpstr>Subsystem (Spool casing)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Dominic Roy</dc:creator>
  <cp:lastModifiedBy>Dominic Roy</cp:lastModifiedBy>
  <cp:revision>2</cp:revision>
  <dcterms:created xsi:type="dcterms:W3CDTF">2024-03-31T17:44:08Z</dcterms:created>
  <dcterms:modified xsi:type="dcterms:W3CDTF">2024-04-03T01:16:41Z</dcterms:modified>
</cp:coreProperties>
</file>